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333" r:id="rId3"/>
    <p:sldId id="307" r:id="rId4"/>
    <p:sldId id="340" r:id="rId5"/>
    <p:sldId id="341" r:id="rId6"/>
    <p:sldId id="342" r:id="rId7"/>
    <p:sldId id="344" r:id="rId8"/>
    <p:sldId id="345" r:id="rId9"/>
    <p:sldId id="346" r:id="rId10"/>
    <p:sldId id="30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varScale="1">
        <p:scale>
          <a:sx n="77" d="100"/>
          <a:sy n="77" d="100"/>
        </p:scale>
        <p:origin x="-129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29/05/2014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8.xml"/><Relationship Id="rId3" Type="http://schemas.openxmlformats.org/officeDocument/2006/relationships/slide" Target="../slides/slide2.xml"/><Relationship Id="rId7" Type="http://schemas.openxmlformats.org/officeDocument/2006/relationships/slide" Target="../slides/slide7.xml"/><Relationship Id="rId2" Type="http://schemas.openxmlformats.org/officeDocument/2006/relationships/slide" Target="../slides/slide3.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4" Type="http://schemas.openxmlformats.org/officeDocument/2006/relationships/slide" Target="../slides/slide10.xml"/><Relationship Id="rId9" Type="http://schemas.openxmlformats.org/officeDocument/2006/relationships/slide" Target="../slides/slide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29/05/2014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29/05/2014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29/05/2014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692697"/>
            <a:ext cx="8712968" cy="5544616"/>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Round Same Side Corner Rectangle 7">
            <a:hlinkClick r:id="rId2" action="ppaction://hlinksldjump"/>
          </p:cNvPr>
          <p:cNvSpPr/>
          <p:nvPr userDrawn="1"/>
        </p:nvSpPr>
        <p:spPr>
          <a:xfrm>
            <a:off x="35496" y="6572818"/>
            <a:ext cx="792088"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Scenario</a:t>
            </a:r>
            <a:endParaRPr lang="en-GB" sz="1300" b="1" dirty="0">
              <a:solidFill>
                <a:schemeClr val="bg1"/>
              </a:solidFill>
              <a:latin typeface="Calibri" pitchFamily="34" charset="0"/>
              <a:cs typeface="Calibri" pitchFamily="34" charset="0"/>
            </a:endParaRPr>
          </a:p>
        </p:txBody>
      </p:sp>
      <p:sp>
        <p:nvSpPr>
          <p:cNvPr id="9" name="Round Same Side Corner Rectangle 8">
            <a:hlinkClick r:id="rId3" action="ppaction://hlinksldjump"/>
          </p:cNvPr>
          <p:cNvSpPr/>
          <p:nvPr userDrawn="1"/>
        </p:nvSpPr>
        <p:spPr>
          <a:xfrm>
            <a:off x="827584"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300" b="1" dirty="0" smtClean="0">
                <a:latin typeface="Calibri" pitchFamily="34" charset="0"/>
                <a:cs typeface="Calibri" pitchFamily="34" charset="0"/>
              </a:rPr>
              <a:t>Criteria</a:t>
            </a:r>
            <a:endParaRPr lang="en-GB" sz="1300" b="1" dirty="0">
              <a:latin typeface="Calibri" pitchFamily="34" charset="0"/>
              <a:cs typeface="Calibri" pitchFamily="34" charset="0"/>
            </a:endParaRPr>
          </a:p>
        </p:txBody>
      </p:sp>
      <p:sp>
        <p:nvSpPr>
          <p:cNvPr id="10" name="Round Same Side Corner Rectangle 9">
            <a:hlinkClick r:id="rId4" action="ppaction://hlinksldjump"/>
          </p:cNvPr>
          <p:cNvSpPr/>
          <p:nvPr userDrawn="1"/>
        </p:nvSpPr>
        <p:spPr>
          <a:xfrm>
            <a:off x="1547664"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userDrawn="1"/>
        </p:nvSpPr>
        <p:spPr>
          <a:xfrm>
            <a:off x="6264696" y="6569968"/>
            <a:ext cx="1403648"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Assessment</a:t>
            </a:r>
            <a:endParaRPr lang="en-GB" sz="1600" b="1" dirty="0">
              <a:solidFill>
                <a:schemeClr val="tx1"/>
              </a:solidFill>
              <a:latin typeface="Calibri" pitchFamily="34" charset="0"/>
              <a:cs typeface="Calibri" pitchFamily="34" charset="0"/>
            </a:endParaRPr>
          </a:p>
        </p:txBody>
      </p:sp>
      <p:sp>
        <p:nvSpPr>
          <p:cNvPr id="12" name="Round Same Side Corner Rectangle 11">
            <a:hlinkClick r:id="rId5" action="ppaction://hlinksldjump"/>
          </p:cNvPr>
          <p:cNvSpPr/>
          <p:nvPr userDrawn="1"/>
        </p:nvSpPr>
        <p:spPr>
          <a:xfrm>
            <a:off x="2195736"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3" name="Round Same Side Corner Rectangle 12">
            <a:hlinkClick r:id="rId5" action="ppaction://hlinksldjump"/>
          </p:cNvPr>
          <p:cNvSpPr/>
          <p:nvPr userDrawn="1"/>
        </p:nvSpPr>
        <p:spPr>
          <a:xfrm>
            <a:off x="2627784"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4" name="Round Same Side Corner Rectangle 13">
            <a:hlinkClick r:id="rId6" action="ppaction://hlinksldjump"/>
          </p:cNvPr>
          <p:cNvSpPr/>
          <p:nvPr userDrawn="1"/>
        </p:nvSpPr>
        <p:spPr>
          <a:xfrm>
            <a:off x="3059832"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5" name="Round Same Side Corner Rectangle 14">
            <a:hlinkClick r:id="rId7" action="ppaction://hlinksldjump"/>
          </p:cNvPr>
          <p:cNvSpPr/>
          <p:nvPr userDrawn="1"/>
        </p:nvSpPr>
        <p:spPr>
          <a:xfrm>
            <a:off x="3491880"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6" name="Round Same Side Corner Rectangle 15">
            <a:hlinkClick r:id="rId7" action="ppaction://hlinksldjump"/>
          </p:cNvPr>
          <p:cNvSpPr/>
          <p:nvPr userDrawn="1"/>
        </p:nvSpPr>
        <p:spPr>
          <a:xfrm>
            <a:off x="3851920"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7" name="Round Same Side Corner Rectangle 16">
            <a:hlinkClick r:id="rId8" action="ppaction://hlinksldjump"/>
          </p:cNvPr>
          <p:cNvSpPr/>
          <p:nvPr userDrawn="1"/>
        </p:nvSpPr>
        <p:spPr>
          <a:xfrm>
            <a:off x="421196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8" name="Round Same Side Corner Rectangle 17">
            <a:hlinkClick r:id="rId8" action="ppaction://hlinksldjump"/>
          </p:cNvPr>
          <p:cNvSpPr/>
          <p:nvPr userDrawn="1"/>
        </p:nvSpPr>
        <p:spPr>
          <a:xfrm>
            <a:off x="471601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9" name="Round Same Side Corner Rectangle 18">
            <a:hlinkClick r:id="rId9" action="ppaction://hlinksldjump"/>
          </p:cNvPr>
          <p:cNvSpPr/>
          <p:nvPr userDrawn="1"/>
        </p:nvSpPr>
        <p:spPr>
          <a:xfrm>
            <a:off x="522007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
        <p:nvSpPr>
          <p:cNvPr id="20" name="Round Same Side Corner Rectangle 19">
            <a:hlinkClick r:id="rId9" action="ppaction://hlinksldjump"/>
          </p:cNvPr>
          <p:cNvSpPr/>
          <p:nvPr userDrawn="1"/>
        </p:nvSpPr>
        <p:spPr>
          <a:xfrm>
            <a:off x="572412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9</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29/05/2014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29/05/2014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29/05/2014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29/05/2014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29/05/2014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29/05/2014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29/05/2014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29/05/2014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slide" Target="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836712"/>
            <a:ext cx="7772400" cy="1440160"/>
          </a:xfrm>
        </p:spPr>
        <p:txBody>
          <a:bodyPr/>
          <a:lstStyle/>
          <a:p>
            <a:r>
              <a:rPr lang="en-GB" dirty="0" smtClean="0"/>
              <a:t>Unit 29</a:t>
            </a:r>
            <a:endParaRPr lang="en-GB" dirty="0"/>
          </a:p>
        </p:txBody>
      </p:sp>
      <p:sp>
        <p:nvSpPr>
          <p:cNvPr id="3" name="Subtitle 2"/>
          <p:cNvSpPr>
            <a:spLocks noGrp="1"/>
          </p:cNvSpPr>
          <p:nvPr>
            <p:ph type="subTitle" idx="1"/>
          </p:nvPr>
        </p:nvSpPr>
        <p:spPr>
          <a:xfrm>
            <a:off x="1081844" y="2480702"/>
            <a:ext cx="7772400" cy="1524362"/>
          </a:xfrm>
        </p:spPr>
        <p:txBody>
          <a:bodyPr wrap="none">
            <a:noAutofit/>
          </a:bodyPr>
          <a:lstStyle/>
          <a:p>
            <a:pPr>
              <a:lnSpc>
                <a:spcPct val="120000"/>
              </a:lnSpc>
              <a:spcBef>
                <a:spcPts val="0"/>
              </a:spcBef>
            </a:pPr>
            <a:r>
              <a:rPr lang="en-GB" sz="4800" b="1" dirty="0" smtClean="0"/>
              <a:t>THE BUSINESS</a:t>
            </a:r>
            <a:br>
              <a:rPr lang="en-GB" sz="4800" b="1" dirty="0" smtClean="0"/>
            </a:br>
            <a:r>
              <a:rPr lang="en-GB" sz="4800" b="1" dirty="0" smtClean="0"/>
              <a:t>ENVIRONMENT</a:t>
            </a:r>
            <a:endParaRPr lang="en-GB" sz="21900" dirty="0"/>
          </a:p>
        </p:txBody>
      </p:sp>
      <p:sp>
        <p:nvSpPr>
          <p:cNvPr id="4" name="TextBox 3"/>
          <p:cNvSpPr txBox="1"/>
          <p:nvPr/>
        </p:nvSpPr>
        <p:spPr>
          <a:xfrm>
            <a:off x="3347864" y="4293096"/>
            <a:ext cx="5532284" cy="830997"/>
          </a:xfrm>
          <a:prstGeom prst="rect">
            <a:avLst/>
          </a:prstGeom>
          <a:noFill/>
        </p:spPr>
        <p:txBody>
          <a:bodyPr wrap="none" rtlCol="0">
            <a:spAutoFit/>
          </a:bodyPr>
          <a:lstStyle/>
          <a:p>
            <a:pPr algn="r"/>
            <a:r>
              <a:rPr lang="en-GB" sz="2400" b="1" dirty="0" smtClean="0"/>
              <a:t>LO4 - </a:t>
            </a:r>
            <a:r>
              <a:rPr lang="en-GB" sz="2400" dirty="0"/>
              <a:t>Know how political, legal </a:t>
            </a:r>
            <a:r>
              <a:rPr lang="en-GB" sz="2400" dirty="0" smtClean="0"/>
              <a:t>and</a:t>
            </a:r>
            <a:br>
              <a:rPr lang="en-GB" sz="2400" dirty="0" smtClean="0"/>
            </a:br>
            <a:r>
              <a:rPr lang="en-GB" sz="2400" dirty="0" smtClean="0"/>
              <a:t>social </a:t>
            </a:r>
            <a:r>
              <a:rPr lang="en-GB" sz="2400" dirty="0"/>
              <a:t>factors impact on </a:t>
            </a:r>
            <a:r>
              <a:rPr lang="en-GB" sz="2400" dirty="0" smtClean="0"/>
              <a:t>business</a:t>
            </a:r>
            <a:endParaRPr lang="en-GB"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92696"/>
            <a:ext cx="8784976" cy="5616624"/>
          </a:xfrm>
        </p:spPr>
        <p:txBody>
          <a:bodyPr>
            <a:noAutofit/>
          </a:bodyPr>
          <a:lstStyle/>
          <a:p>
            <a:pPr marL="0" indent="0">
              <a:lnSpc>
                <a:spcPct val="110000"/>
              </a:lnSpc>
              <a:buNone/>
            </a:pPr>
            <a:r>
              <a:rPr lang="en-GB" sz="2000" b="1" dirty="0"/>
              <a:t>Task 1 - P6.1</a:t>
            </a:r>
            <a:r>
              <a:rPr lang="en-GB" sz="2000" dirty="0"/>
              <a:t> – Explain in your own words the term </a:t>
            </a:r>
            <a:r>
              <a:rPr lang="en-GB" sz="2000" b="1" dirty="0"/>
              <a:t>‘External Factors’</a:t>
            </a:r>
          </a:p>
          <a:p>
            <a:pPr marL="0" indent="0">
              <a:lnSpc>
                <a:spcPct val="110000"/>
              </a:lnSpc>
              <a:buNone/>
            </a:pPr>
            <a:r>
              <a:rPr lang="en-GB" sz="2000" b="1" dirty="0"/>
              <a:t>Task 2 - P6.2</a:t>
            </a:r>
            <a:r>
              <a:rPr lang="en-GB" sz="2000" dirty="0"/>
              <a:t> – Describe the impact these factors can have on businesses and stakeholders for your company.</a:t>
            </a:r>
            <a:endParaRPr lang="en-US" sz="2000" dirty="0"/>
          </a:p>
          <a:p>
            <a:pPr marL="0" lvl="0" indent="0">
              <a:buNone/>
              <a:defRPr/>
            </a:pPr>
            <a:r>
              <a:rPr lang="en-GB" sz="2000" b="1" dirty="0">
                <a:cs typeface="Calibri" pitchFamily="34" charset="0"/>
              </a:rPr>
              <a:t>Task 3 - P6.3</a:t>
            </a:r>
            <a:r>
              <a:rPr lang="en-GB" sz="2000" dirty="0">
                <a:cs typeface="Calibri" pitchFamily="34" charset="0"/>
              </a:rPr>
              <a:t> – Identify and provide examples of the Impact created from these different External Factors (Political, Legal and Social)</a:t>
            </a:r>
          </a:p>
          <a:p>
            <a:pPr marL="0" indent="0">
              <a:buNone/>
              <a:defRPr/>
            </a:pPr>
            <a:r>
              <a:rPr lang="en-US" sz="2000" b="1" dirty="0"/>
              <a:t>Task 4 - P6.4</a:t>
            </a:r>
            <a:r>
              <a:rPr lang="en-US" sz="2000" dirty="0"/>
              <a:t> – Describe </a:t>
            </a:r>
            <a:r>
              <a:rPr lang="en-GB" sz="2000" dirty="0"/>
              <a:t>the impact of the </a:t>
            </a:r>
            <a:r>
              <a:rPr lang="en-US" sz="2000" dirty="0"/>
              <a:t>TWO </a:t>
            </a:r>
            <a:r>
              <a:rPr lang="en-US" sz="2000" b="1" u="sng" dirty="0"/>
              <a:t>Political</a:t>
            </a:r>
            <a:r>
              <a:rPr lang="en-US" sz="2000" dirty="0"/>
              <a:t> factors </a:t>
            </a:r>
            <a:r>
              <a:rPr lang="en-GB" sz="2000" dirty="0"/>
              <a:t>on </a:t>
            </a:r>
            <a:r>
              <a:rPr lang="en-US" sz="2000" dirty="0"/>
              <a:t>your chosen </a:t>
            </a:r>
            <a:r>
              <a:rPr lang="en-US" sz="2000" b="1" dirty="0"/>
              <a:t>business</a:t>
            </a:r>
          </a:p>
          <a:p>
            <a:pPr marL="0" indent="0">
              <a:buNone/>
              <a:defRPr/>
            </a:pPr>
            <a:r>
              <a:rPr lang="en-US" sz="2000" b="1" dirty="0"/>
              <a:t>Task 5 - P6.5</a:t>
            </a:r>
            <a:r>
              <a:rPr lang="en-US" sz="2000" dirty="0"/>
              <a:t> – Describe </a:t>
            </a:r>
            <a:r>
              <a:rPr lang="en-GB" sz="2000" dirty="0"/>
              <a:t>the impact of the </a:t>
            </a:r>
            <a:r>
              <a:rPr lang="en-US" sz="2000" dirty="0"/>
              <a:t>TWO </a:t>
            </a:r>
            <a:r>
              <a:rPr lang="en-US" sz="2000" b="1" u="sng" dirty="0"/>
              <a:t>Political</a:t>
            </a:r>
            <a:r>
              <a:rPr lang="en-US" sz="2000" dirty="0"/>
              <a:t> factors </a:t>
            </a:r>
            <a:r>
              <a:rPr lang="en-GB" sz="2000" dirty="0"/>
              <a:t>on </a:t>
            </a:r>
            <a:r>
              <a:rPr lang="en-US" sz="2000" dirty="0"/>
              <a:t>your chosen </a:t>
            </a:r>
            <a:r>
              <a:rPr lang="en-US" sz="2000" b="1" dirty="0"/>
              <a:t>business stakeholders.</a:t>
            </a:r>
          </a:p>
          <a:p>
            <a:pPr marL="0" indent="0">
              <a:buNone/>
              <a:defRPr/>
            </a:pPr>
            <a:r>
              <a:rPr lang="en-US" sz="2000" b="1" dirty="0"/>
              <a:t>Task 6 - P6.6</a:t>
            </a:r>
            <a:r>
              <a:rPr lang="en-US" sz="2000" dirty="0"/>
              <a:t> – Describe </a:t>
            </a:r>
            <a:r>
              <a:rPr lang="en-GB" sz="2000" dirty="0"/>
              <a:t>the impact of the </a:t>
            </a:r>
            <a:r>
              <a:rPr lang="en-US" sz="2000" dirty="0"/>
              <a:t>TWO </a:t>
            </a:r>
            <a:r>
              <a:rPr lang="en-US" sz="2000" b="1" u="sng" dirty="0"/>
              <a:t>Legal</a:t>
            </a:r>
            <a:r>
              <a:rPr lang="en-US" sz="2000" dirty="0"/>
              <a:t> factors </a:t>
            </a:r>
            <a:r>
              <a:rPr lang="en-GB" sz="2000" dirty="0"/>
              <a:t>on </a:t>
            </a:r>
            <a:r>
              <a:rPr lang="en-US" sz="2000" dirty="0"/>
              <a:t>your chosen </a:t>
            </a:r>
            <a:r>
              <a:rPr lang="en-US" sz="2000" b="1" dirty="0"/>
              <a:t>business</a:t>
            </a:r>
          </a:p>
          <a:p>
            <a:pPr marL="0" indent="0">
              <a:buNone/>
              <a:defRPr/>
            </a:pPr>
            <a:r>
              <a:rPr lang="en-US" sz="2000" b="1" dirty="0"/>
              <a:t>Task 7 - P6.7</a:t>
            </a:r>
            <a:r>
              <a:rPr lang="en-US" sz="2000" dirty="0"/>
              <a:t> – Describe </a:t>
            </a:r>
            <a:r>
              <a:rPr lang="en-GB" sz="2000" dirty="0"/>
              <a:t>the impact of the </a:t>
            </a:r>
            <a:r>
              <a:rPr lang="en-US" sz="2000" dirty="0"/>
              <a:t>TWO </a:t>
            </a:r>
            <a:r>
              <a:rPr lang="en-US" sz="2000" b="1" u="sng" dirty="0"/>
              <a:t>Legal</a:t>
            </a:r>
            <a:r>
              <a:rPr lang="en-US" sz="2000" dirty="0"/>
              <a:t> factors </a:t>
            </a:r>
            <a:r>
              <a:rPr lang="en-GB" sz="2000" dirty="0"/>
              <a:t>on </a:t>
            </a:r>
            <a:r>
              <a:rPr lang="en-US" sz="2000" dirty="0"/>
              <a:t>your chosen </a:t>
            </a:r>
            <a:r>
              <a:rPr lang="en-US" sz="2000" b="1" dirty="0"/>
              <a:t>business stakeholders.</a:t>
            </a:r>
          </a:p>
          <a:p>
            <a:pPr marL="0" indent="0">
              <a:buNone/>
              <a:defRPr/>
            </a:pPr>
            <a:r>
              <a:rPr lang="en-US" sz="2000" b="1" dirty="0"/>
              <a:t>Task 8 - P6.8</a:t>
            </a:r>
            <a:r>
              <a:rPr lang="en-US" sz="2000" dirty="0"/>
              <a:t> – Describe </a:t>
            </a:r>
            <a:r>
              <a:rPr lang="en-GB" sz="2000" dirty="0"/>
              <a:t>the impact of the </a:t>
            </a:r>
            <a:r>
              <a:rPr lang="en-US" sz="2000" dirty="0"/>
              <a:t>TWO </a:t>
            </a:r>
            <a:r>
              <a:rPr lang="en-US" sz="2000" b="1" u="sng" dirty="0"/>
              <a:t>Social</a:t>
            </a:r>
            <a:r>
              <a:rPr lang="en-US" sz="2000" dirty="0"/>
              <a:t> factors </a:t>
            </a:r>
            <a:r>
              <a:rPr lang="en-GB" sz="2000" dirty="0"/>
              <a:t>on </a:t>
            </a:r>
            <a:r>
              <a:rPr lang="en-US" sz="2000" dirty="0"/>
              <a:t>your chosen </a:t>
            </a:r>
            <a:r>
              <a:rPr lang="en-US" sz="2000" b="1" dirty="0"/>
              <a:t>business</a:t>
            </a:r>
          </a:p>
          <a:p>
            <a:pPr marL="0" indent="0">
              <a:buNone/>
              <a:defRPr/>
            </a:pPr>
            <a:r>
              <a:rPr lang="en-US" sz="2000" b="1" dirty="0"/>
              <a:t>Task 9 - P6.9</a:t>
            </a:r>
            <a:r>
              <a:rPr lang="en-US" sz="2000" dirty="0"/>
              <a:t> – Describe </a:t>
            </a:r>
            <a:r>
              <a:rPr lang="en-GB" sz="2000" dirty="0"/>
              <a:t>the impact of the </a:t>
            </a:r>
            <a:r>
              <a:rPr lang="en-US" sz="2000" dirty="0"/>
              <a:t>TWO </a:t>
            </a:r>
            <a:r>
              <a:rPr lang="en-US" sz="2000" b="1" u="sng" dirty="0"/>
              <a:t>Social</a:t>
            </a:r>
            <a:r>
              <a:rPr lang="en-US" sz="2000" dirty="0"/>
              <a:t> factors </a:t>
            </a:r>
            <a:r>
              <a:rPr lang="en-GB" sz="2000" dirty="0"/>
              <a:t>on </a:t>
            </a:r>
            <a:r>
              <a:rPr lang="en-US" sz="2000" dirty="0"/>
              <a:t>your chosen </a:t>
            </a:r>
            <a:r>
              <a:rPr lang="en-US" sz="2000" b="1" dirty="0"/>
              <a:t>business stakeholders</a:t>
            </a:r>
            <a:r>
              <a:rPr lang="en-US" sz="2000" b="1" dirty="0" smtClean="0"/>
              <a:t>.</a:t>
            </a:r>
            <a:endParaRPr lang="en-US" sz="2000" b="1" dirty="0"/>
          </a:p>
        </p:txBody>
      </p:sp>
      <p:sp>
        <p:nvSpPr>
          <p:cNvPr id="3" name="Title 2"/>
          <p:cNvSpPr>
            <a:spLocks noGrp="1"/>
          </p:cNvSpPr>
          <p:nvPr>
            <p:ph type="title" idx="4294967295"/>
          </p:nvPr>
        </p:nvSpPr>
        <p:spPr>
          <a:xfrm>
            <a:off x="179512" y="58614"/>
            <a:ext cx="8640960" cy="634082"/>
          </a:xfrm>
        </p:spPr>
        <p:txBody>
          <a:bodyPr>
            <a:normAutofit fontScale="90000"/>
          </a:bodyPr>
          <a:lstStyle/>
          <a:p>
            <a:r>
              <a:rPr lang="en-GB" dirty="0" smtClean="0"/>
              <a:t>Task List</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546272975"/>
              </p:ext>
            </p:extLst>
          </p:nvPr>
        </p:nvGraphicFramePr>
        <p:xfrm>
          <a:off x="251520" y="764704"/>
          <a:ext cx="8713663" cy="5706027"/>
        </p:xfrm>
        <a:graphic>
          <a:graphicData uri="http://schemas.openxmlformats.org/drawingml/2006/table">
            <a:tbl>
              <a:tblPr firstRow="1" bandRow="1">
                <a:tableStyleId>{5C22544A-7EE6-4342-B048-85BDC9FD1C3A}</a:tableStyleId>
              </a:tblPr>
              <a:tblGrid>
                <a:gridCol w="360730"/>
                <a:gridCol w="1511478"/>
                <a:gridCol w="432048"/>
                <a:gridCol w="2160240"/>
                <a:gridCol w="432743"/>
                <a:gridCol w="1583481"/>
                <a:gridCol w="432048"/>
                <a:gridCol w="1800895"/>
              </a:tblGrid>
              <a:tr h="521216">
                <a:tc gridSpan="2">
                  <a:txBody>
                    <a:bodyPr/>
                    <a:lstStyle/>
                    <a:p>
                      <a:r>
                        <a:rPr kumimoji="0" lang="en-GB" sz="1040" u="none" strike="noStrike" kern="1200" baseline="0" dirty="0" smtClean="0"/>
                        <a:t>Learning Outcome (LO) </a:t>
                      </a:r>
                    </a:p>
                    <a:p>
                      <a:r>
                        <a:rPr kumimoji="0" lang="en-GB" sz="1040" u="none" strike="noStrike" kern="1200" baseline="0" dirty="0" smtClean="0"/>
                        <a:t>The learner will:</a:t>
                      </a:r>
                      <a:endParaRPr kumimoji="0" lang="en-GB" sz="104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040" u="none" strike="noStrike" kern="1200" baseline="0" dirty="0" smtClean="0"/>
                        <a:t>Pass - The assessment criteria are the pass requirements for this unit.  The learner can: </a:t>
                      </a:r>
                      <a:endParaRPr kumimoji="0" lang="en-GB" sz="104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040" u="none" strike="noStrike" kern="1200" baseline="0" dirty="0" smtClean="0"/>
                        <a:t>Merit  - For merit the evidence must show that, in addition to the pass criteria, the learner is able to: </a:t>
                      </a:r>
                      <a:endParaRPr kumimoji="0" lang="en-GB" sz="104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040" u="none" strike="noStrike" kern="1200" baseline="0" dirty="0" smtClean="0"/>
                        <a:t>Distinction  - For distinction the evidence must show that, in addition to the pass and merit criteria, the learner is able to: </a:t>
                      </a:r>
                      <a:endParaRPr kumimoji="0" lang="en-GB" sz="104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r>
              <a:tr h="887263">
                <a:tc>
                  <a:txBody>
                    <a:bodyPr/>
                    <a:lstStyle/>
                    <a:p>
                      <a:r>
                        <a:rPr lang="en-GB" sz="1040" b="1" smtClean="0"/>
                        <a:t>1</a:t>
                      </a:r>
                      <a:endParaRPr lang="en-GB" sz="1040" b="1" dirty="0">
                        <a:latin typeface="Arial" pitchFamily="34" charset="0"/>
                        <a:cs typeface="Arial" pitchFamily="34" charset="0"/>
                      </a:endParaRPr>
                    </a:p>
                  </a:txBody>
                  <a:tcPr/>
                </a:tc>
                <a:tc>
                  <a:txBody>
                    <a:bodyPr/>
                    <a:lstStyle/>
                    <a:p>
                      <a:r>
                        <a:rPr kumimoji="0" lang="en-GB" sz="1040" u="none" strike="noStrike" kern="1200" baseline="0" dirty="0" smtClean="0"/>
                        <a:t>Know the range of different businesses and their ownership</a:t>
                      </a:r>
                      <a:endParaRPr kumimoji="0" lang="en-GB" sz="1040" b="0" i="0" u="none" strike="noStrike" kern="1200" baseline="0" dirty="0" smtClean="0">
                        <a:solidFill>
                          <a:schemeClr val="dk1"/>
                        </a:solidFill>
                        <a:latin typeface="+mn-lt"/>
                        <a:ea typeface="+mn-ea"/>
                        <a:cs typeface="+mn-cs"/>
                      </a:endParaRPr>
                    </a:p>
                  </a:txBody>
                  <a:tcPr/>
                </a:tc>
                <a:tc>
                  <a:txBody>
                    <a:bodyPr/>
                    <a:lstStyle/>
                    <a:p>
                      <a:r>
                        <a:rPr kumimoji="0" lang="en-GB" sz="1040" b="1" u="none" strike="noStrike" kern="1200" baseline="0" dirty="0" smtClean="0"/>
                        <a:t>P1</a:t>
                      </a:r>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040" u="none" strike="noStrike" kern="1200" baseline="0" dirty="0" smtClean="0"/>
                        <a:t>Describe the type of business, purpose and ownership of two contrasting businesses</a:t>
                      </a:r>
                    </a:p>
                  </a:txBody>
                  <a:tcPr/>
                </a:tc>
                <a:tc>
                  <a:txBody>
                    <a:bodyPr/>
                    <a:lstStyle/>
                    <a:p>
                      <a:r>
                        <a:rPr kumimoji="0" lang="en-GB" sz="1040" b="1" u="none" strike="noStrike" kern="1200" baseline="0" dirty="0" smtClean="0"/>
                        <a:t>M1</a:t>
                      </a:r>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040" b="0" i="0" u="none" strike="noStrike" kern="1200" baseline="0" dirty="0" smtClean="0">
                          <a:solidFill>
                            <a:schemeClr val="dk1"/>
                          </a:solidFill>
                          <a:latin typeface="+mn-lt"/>
                          <a:ea typeface="+mn-ea"/>
                          <a:cs typeface="+mn-cs"/>
                        </a:rPr>
                        <a:t>Analyse the type of business, purpose and ownership of two contrasting businesses</a:t>
                      </a:r>
                    </a:p>
                  </a:txBody>
                  <a:tcPr/>
                </a:tc>
                <a:tc>
                  <a:txBody>
                    <a:bodyPr/>
                    <a:lstStyle/>
                    <a:p>
                      <a:r>
                        <a:rPr kumimoji="0" lang="en-GB" sz="1040" b="1" u="none" strike="noStrike" kern="1200" baseline="0" dirty="0" smtClean="0"/>
                        <a:t>D1</a:t>
                      </a:r>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040" b="0" i="0" u="none" strike="noStrike" kern="1200" baseline="0" dirty="0" smtClean="0">
                          <a:solidFill>
                            <a:schemeClr val="dk1"/>
                          </a:solidFill>
                          <a:latin typeface="+mn-lt"/>
                          <a:ea typeface="+mn-ea"/>
                          <a:cs typeface="+mn-cs"/>
                        </a:rPr>
                        <a:t>Evaluate the effect of a selected business changing its ownership status</a:t>
                      </a:r>
                    </a:p>
                  </a:txBody>
                  <a:tcPr/>
                </a:tc>
              </a:tr>
              <a:tr h="600779">
                <a:tc>
                  <a:txBody>
                    <a:bodyPr/>
                    <a:lstStyle/>
                    <a:p>
                      <a:endParaRPr lang="en-GB" sz="1040" b="1" dirty="0">
                        <a:latin typeface="Arial" pitchFamily="34" charset="0"/>
                        <a:cs typeface="Arial" pitchFamily="34" charset="0"/>
                      </a:endParaRPr>
                    </a:p>
                  </a:txBody>
                  <a:tcPr/>
                </a:tc>
                <a:tc>
                  <a:txBody>
                    <a:bodyPr/>
                    <a:lstStyle/>
                    <a:p>
                      <a:endParaRPr kumimoji="0" lang="en-GB" sz="1040" b="0" i="0" u="none" strike="noStrike" kern="1200" baseline="0" dirty="0" smtClean="0">
                        <a:solidFill>
                          <a:schemeClr val="dk1"/>
                        </a:solidFill>
                        <a:latin typeface="+mn-lt"/>
                        <a:ea typeface="+mn-ea"/>
                        <a:cs typeface="+mn-cs"/>
                      </a:endParaRPr>
                    </a:p>
                  </a:txBody>
                  <a:tcPr/>
                </a:tc>
                <a:tc>
                  <a:txBody>
                    <a:bodyPr/>
                    <a:lstStyle/>
                    <a:p>
                      <a:r>
                        <a:rPr kumimoji="0" lang="en-GB" sz="1040" b="1" i="0" u="none" strike="noStrike" kern="1200" baseline="0" dirty="0" smtClean="0">
                          <a:solidFill>
                            <a:schemeClr val="tx1"/>
                          </a:solidFill>
                          <a:latin typeface="Arial" pitchFamily="34" charset="0"/>
                          <a:ea typeface="+mn-ea"/>
                          <a:cs typeface="Arial" pitchFamily="34" charset="0"/>
                        </a:rPr>
                        <a:t>P2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040" u="none" strike="noStrike" kern="1200" baseline="0" dirty="0" smtClean="0"/>
                        <a:t>Describe the different stakeholders who influence the purpose of two contrasting businesses</a:t>
                      </a:r>
                    </a:p>
                  </a:txBody>
                  <a:tcPr/>
                </a:tc>
                <a:tc>
                  <a:txBody>
                    <a:bodyPr/>
                    <a:lstStyle/>
                    <a:p>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endParaRPr kumimoji="0" lang="en-GB" sz="1040" b="0" i="0" u="none" strike="noStrike" kern="1200" baseline="0" dirty="0" smtClean="0">
                        <a:solidFill>
                          <a:schemeClr val="tx1"/>
                        </a:solidFill>
                        <a:latin typeface="Arial" pitchFamily="34" charset="0"/>
                        <a:ea typeface="+mn-ea"/>
                        <a:cs typeface="Arial" pitchFamily="34" charset="0"/>
                      </a:endParaRPr>
                    </a:p>
                  </a:txBody>
                  <a:tcPr/>
                </a:tc>
                <a:tc>
                  <a:txBody>
                    <a:bodyPr/>
                    <a:lstStyle/>
                    <a:p>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0" lang="en-GB" sz="1040" b="0" i="0" u="none" strike="noStrike" kern="1200" baseline="0" dirty="0" smtClean="0">
                        <a:solidFill>
                          <a:schemeClr val="tx1"/>
                        </a:solidFill>
                        <a:latin typeface="Arial" pitchFamily="34" charset="0"/>
                        <a:ea typeface="+mn-ea"/>
                        <a:cs typeface="Arial" pitchFamily="34" charset="0"/>
                      </a:endParaRPr>
                    </a:p>
                  </a:txBody>
                  <a:tcPr/>
                </a:tc>
              </a:tr>
              <a:tr h="818351">
                <a:tc>
                  <a:txBody>
                    <a:bodyPr/>
                    <a:lstStyle/>
                    <a:p>
                      <a:r>
                        <a:rPr lang="en-GB" sz="1040" b="1" dirty="0" smtClean="0"/>
                        <a:t>2</a:t>
                      </a:r>
                      <a:endParaRPr lang="en-GB" sz="1040" b="1" dirty="0">
                        <a:latin typeface="Arial" pitchFamily="34" charset="0"/>
                        <a:cs typeface="Arial" pitchFamily="34" charset="0"/>
                      </a:endParaRPr>
                    </a:p>
                  </a:txBody>
                  <a:tcPr/>
                </a:tc>
                <a:tc>
                  <a:txBody>
                    <a:bodyPr/>
                    <a:lstStyle/>
                    <a:p>
                      <a:r>
                        <a:rPr kumimoji="0" lang="en-GB" sz="1040" u="none" strike="noStrike" kern="1200" baseline="0" dirty="0" smtClean="0"/>
                        <a:t>Understand how businesses are organised to achieve their purpose	</a:t>
                      </a:r>
                      <a:endParaRPr kumimoji="0" lang="en-GB" sz="1040" b="0" i="0" u="none" strike="noStrike" kern="1200" baseline="0" dirty="0" smtClean="0">
                        <a:solidFill>
                          <a:schemeClr val="dk1"/>
                        </a:solidFill>
                        <a:latin typeface="+mn-lt"/>
                        <a:ea typeface="+mn-ea"/>
                        <a:cs typeface="+mn-cs"/>
                      </a:endParaRPr>
                    </a:p>
                  </a:txBody>
                  <a:tcPr/>
                </a:tc>
                <a:tc>
                  <a:txBody>
                    <a:bodyPr/>
                    <a:lstStyle/>
                    <a:p>
                      <a:r>
                        <a:rPr kumimoji="0" lang="en-GB" sz="1040" b="1" u="none" strike="noStrike" kern="1200" baseline="0" dirty="0" smtClean="0"/>
                        <a:t>P3</a:t>
                      </a:r>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040" u="none" strike="noStrike" kern="1200" baseline="0" dirty="0" smtClean="0"/>
                        <a:t>Describe how two businesses are organised</a:t>
                      </a:r>
                    </a:p>
                  </a:txBody>
                  <a:tcPr/>
                </a:tc>
                <a:tc>
                  <a:txBody>
                    <a:bodyPr/>
                    <a:lstStyle/>
                    <a:p>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endParaRPr kumimoji="0" lang="en-GB" sz="1040" b="0" i="0" u="none" strike="noStrike" kern="1200" baseline="0" dirty="0" smtClean="0">
                        <a:solidFill>
                          <a:schemeClr val="tx1"/>
                        </a:solidFill>
                        <a:latin typeface="Arial" pitchFamily="34" charset="0"/>
                        <a:ea typeface="+mn-ea"/>
                        <a:cs typeface="Arial" pitchFamily="34" charset="0"/>
                      </a:endParaRPr>
                    </a:p>
                  </a:txBody>
                  <a:tcPr/>
                </a:tc>
                <a:tc>
                  <a:txBody>
                    <a:bodyPr/>
                    <a:lstStyle/>
                    <a:p>
                      <a:pPr algn="l"/>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pPr algn="l"/>
                      <a:endParaRPr kumimoji="0" lang="en-GB" sz="1040" b="0" i="0" u="none" strike="noStrike" kern="1200" baseline="0" dirty="0" smtClean="0">
                        <a:solidFill>
                          <a:schemeClr val="tx1"/>
                        </a:solidFill>
                        <a:latin typeface="Arial" pitchFamily="34" charset="0"/>
                        <a:ea typeface="+mn-ea"/>
                        <a:cs typeface="Arial" pitchFamily="34" charset="0"/>
                      </a:endParaRPr>
                    </a:p>
                  </a:txBody>
                  <a:tcPr/>
                </a:tc>
              </a:tr>
              <a:tr h="392767">
                <a:tc>
                  <a:txBody>
                    <a:bodyPr/>
                    <a:lstStyle/>
                    <a:p>
                      <a:endParaRPr lang="en-GB" sz="1040" b="1" dirty="0">
                        <a:latin typeface="Arial" pitchFamily="34" charset="0"/>
                        <a:cs typeface="Arial" pitchFamily="34" charset="0"/>
                      </a:endParaRPr>
                    </a:p>
                  </a:txBody>
                  <a:tcPr/>
                </a:tc>
                <a:tc>
                  <a:txBody>
                    <a:bodyPr/>
                    <a:lstStyle/>
                    <a:p>
                      <a:endParaRPr kumimoji="0" lang="en-GB" sz="1040" b="0" i="0" u="none" strike="noStrike" kern="1200" baseline="0" dirty="0" smtClean="0">
                        <a:solidFill>
                          <a:schemeClr val="dk1"/>
                        </a:solidFill>
                        <a:latin typeface="+mn-lt"/>
                        <a:ea typeface="+mn-ea"/>
                        <a:cs typeface="+mn-cs"/>
                      </a:endParaRPr>
                    </a:p>
                  </a:txBody>
                  <a:tcPr/>
                </a:tc>
                <a:tc>
                  <a:txBody>
                    <a:bodyPr/>
                    <a:lstStyle/>
                    <a:p>
                      <a:r>
                        <a:rPr kumimoji="0" lang="en-GB" sz="1040" b="1" i="0" u="none" strike="noStrike" kern="1200" baseline="0" dirty="0" smtClean="0">
                          <a:solidFill>
                            <a:schemeClr val="tx1"/>
                          </a:solidFill>
                          <a:latin typeface="Arial" pitchFamily="34" charset="0"/>
                          <a:ea typeface="+mn-ea"/>
                          <a:cs typeface="Arial" pitchFamily="34" charset="0"/>
                        </a:rPr>
                        <a:t>P4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040" u="none" strike="noStrike" kern="1200" baseline="0" dirty="0" smtClean="0"/>
                        <a:t>Explain how their style of organisation helps them to fulfil their purposes</a:t>
                      </a:r>
                    </a:p>
                  </a:txBody>
                  <a:tcPr/>
                </a:tc>
                <a:tc>
                  <a:txBody>
                    <a:bodyPr/>
                    <a:lstStyle/>
                    <a:p>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endParaRPr kumimoji="0" lang="en-GB" sz="1040" b="0" i="0" u="none" strike="noStrike" kern="1200" baseline="0" dirty="0" smtClean="0">
                        <a:solidFill>
                          <a:schemeClr val="tx1"/>
                        </a:solidFill>
                        <a:latin typeface="Arial" pitchFamily="34" charset="0"/>
                        <a:ea typeface="+mn-ea"/>
                        <a:cs typeface="Arial" pitchFamily="34" charset="0"/>
                      </a:endParaRPr>
                    </a:p>
                  </a:txBody>
                  <a:tcPr/>
                </a:tc>
                <a:tc>
                  <a:txBody>
                    <a:bodyPr/>
                    <a:lstStyle/>
                    <a:p>
                      <a:pPr algn="l"/>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pPr algn="l"/>
                      <a:endParaRPr kumimoji="0" lang="en-GB" sz="1040" b="0" i="0" u="none" strike="noStrike" kern="1200" baseline="0" dirty="0" smtClean="0">
                        <a:solidFill>
                          <a:schemeClr val="tx1"/>
                        </a:solidFill>
                        <a:latin typeface="Arial" pitchFamily="34" charset="0"/>
                        <a:ea typeface="+mn-ea"/>
                        <a:cs typeface="Arial" pitchFamily="34" charset="0"/>
                      </a:endParaRPr>
                    </a:p>
                  </a:txBody>
                  <a:tcPr/>
                </a:tc>
              </a:tr>
              <a:tr h="940221">
                <a:tc>
                  <a:txBody>
                    <a:bodyPr/>
                    <a:lstStyle/>
                    <a:p>
                      <a:r>
                        <a:rPr lang="en-GB" sz="1040" b="1" dirty="0" smtClean="0"/>
                        <a:t>3</a:t>
                      </a:r>
                      <a:endParaRPr lang="en-GB" sz="1040" b="1" dirty="0">
                        <a:latin typeface="Arial" pitchFamily="34" charset="0"/>
                        <a:cs typeface="Arial" pitchFamily="34" charset="0"/>
                      </a:endParaRPr>
                    </a:p>
                  </a:txBody>
                  <a:tcPr/>
                </a:tc>
                <a:tc>
                  <a:txBody>
                    <a:bodyPr/>
                    <a:lstStyle/>
                    <a:p>
                      <a:r>
                        <a:rPr kumimoji="0" lang="en-GB" sz="1040" u="none" strike="noStrike" kern="1200" baseline="0" dirty="0" smtClean="0"/>
                        <a:t>Know the impact of the economic environment on businesses</a:t>
                      </a:r>
                      <a:endParaRPr kumimoji="0" lang="en-GB" sz="1040" b="0" i="0" u="none" strike="noStrike" kern="1200" baseline="0" dirty="0" smtClean="0">
                        <a:solidFill>
                          <a:schemeClr val="dk1"/>
                        </a:solidFill>
                        <a:latin typeface="+mn-lt"/>
                        <a:ea typeface="+mn-ea"/>
                        <a:cs typeface="+mn-cs"/>
                      </a:endParaRPr>
                    </a:p>
                  </a:txBody>
                  <a:tcPr/>
                </a:tc>
                <a:tc>
                  <a:txBody>
                    <a:bodyPr/>
                    <a:lstStyle/>
                    <a:p>
                      <a:r>
                        <a:rPr kumimoji="0" lang="en-GB" sz="1040" b="1" u="none" strike="noStrike" kern="1200" baseline="0" dirty="0" smtClean="0"/>
                        <a:t>P5</a:t>
                      </a:r>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040" u="none" strike="noStrike" kern="1200" baseline="0" dirty="0" smtClean="0"/>
                        <a:t>Describe the influence of two contrasting economic environments on business activities within a selected organisation</a:t>
                      </a:r>
                    </a:p>
                  </a:txBody>
                  <a:tcPr/>
                </a:tc>
                <a:tc>
                  <a:txBody>
                    <a:bodyPr/>
                    <a:lstStyle/>
                    <a:p>
                      <a:r>
                        <a:rPr kumimoji="0" lang="en-GB" sz="1040" b="1" u="none" strike="noStrike" kern="1200" baseline="0" dirty="0" smtClean="0"/>
                        <a:t>M2</a:t>
                      </a:r>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040" u="none" strike="noStrike" kern="1200" baseline="0" dirty="0" smtClean="0"/>
                        <a:t>Analyse the impact of changes in demand and supply on a selected business</a:t>
                      </a:r>
                    </a:p>
                  </a:txBody>
                  <a:tcPr/>
                </a:tc>
                <a:tc>
                  <a:txBody>
                    <a:bodyPr/>
                    <a:lstStyle/>
                    <a:p>
                      <a:r>
                        <a:rPr kumimoji="0" lang="en-GB" sz="1040" b="1" u="none" strike="noStrike" kern="1200" baseline="0" dirty="0" smtClean="0"/>
                        <a:t>D2</a:t>
                      </a:r>
                      <a:endParaRPr kumimoji="0" lang="en-GB" sz="1040" b="1" i="0" u="none" strike="noStrike" kern="1200" baseline="0" dirty="0">
                        <a:solidFill>
                          <a:schemeClr val="tx1"/>
                        </a:solidFill>
                        <a:latin typeface="Arial" pitchFamily="34" charset="0"/>
                        <a:ea typeface="+mn-ea"/>
                        <a:cs typeface="Arial" pitchFamily="34" charset="0"/>
                      </a:endParaRPr>
                    </a:p>
                  </a:txBody>
                  <a:tcPr/>
                </a:tc>
                <a:tc>
                  <a:txBody>
                    <a:bodyPr/>
                    <a:lstStyle/>
                    <a:p>
                      <a:r>
                        <a:rPr kumimoji="0" lang="en-GB" sz="1040" u="none" strike="noStrike" kern="1200" baseline="0" dirty="0" smtClean="0"/>
                        <a:t>Evaluate to what extent a selected business is likely to be affected by changes in the economic environment</a:t>
                      </a:r>
                      <a:endParaRPr kumimoji="0" lang="en-GB" sz="1040" b="0" i="0" u="none" strike="noStrike" kern="1200" baseline="0" dirty="0" smtClean="0">
                        <a:solidFill>
                          <a:schemeClr val="dk1"/>
                        </a:solidFill>
                        <a:latin typeface="+mn-lt"/>
                        <a:ea typeface="+mn-ea"/>
                        <a:cs typeface="+mn-cs"/>
                      </a:endParaRPr>
                    </a:p>
                  </a:txBody>
                  <a:tcPr/>
                </a:tc>
              </a:tr>
              <a:tr h="1008112">
                <a:tc>
                  <a:txBody>
                    <a:bodyPr/>
                    <a:lstStyle/>
                    <a:p>
                      <a:r>
                        <a:rPr lang="en-GB" sz="1040" b="1" dirty="0" smtClean="0"/>
                        <a:t>4</a:t>
                      </a:r>
                      <a:endParaRPr lang="en-GB" sz="1040" b="1" dirty="0">
                        <a:latin typeface="Arial" pitchFamily="34" charset="0"/>
                        <a:cs typeface="Arial" pitchFamily="34" charset="0"/>
                      </a:endParaRPr>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040" u="none" strike="noStrike" kern="1200" baseline="0" dirty="0" smtClean="0"/>
                        <a:t>Know how political, legal and social factors impact on business</a:t>
                      </a:r>
                      <a:endParaRPr kumimoji="0" lang="en-GB" sz="1040" b="0" i="0" u="none" strike="noStrike" kern="1200" baseline="0" dirty="0" smtClean="0">
                        <a:solidFill>
                          <a:schemeClr val="dk1"/>
                        </a:solidFill>
                        <a:latin typeface="+mn-lt"/>
                        <a:ea typeface="+mn-ea"/>
                        <a:cs typeface="+mn-cs"/>
                      </a:endParaRPr>
                    </a:p>
                  </a:txBody>
                  <a:tcPr>
                    <a:solidFill>
                      <a:srgbClr val="FFC000"/>
                    </a:solidFill>
                  </a:tcPr>
                </a:tc>
                <a:tc>
                  <a:txBody>
                    <a:bodyPr/>
                    <a:lstStyle/>
                    <a:p>
                      <a:r>
                        <a:rPr kumimoji="0" lang="en-GB" sz="1040" b="1" u="none" strike="noStrike" kern="1200" baseline="0" dirty="0" smtClean="0"/>
                        <a:t>P6</a:t>
                      </a:r>
                      <a:endParaRPr kumimoji="0" lang="en-GB" sz="1040" b="1"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r>
                        <a:rPr kumimoji="0" lang="en-GB" sz="1040" u="none" strike="noStrike" kern="1200" baseline="0" dirty="0" smtClean="0"/>
                        <a:t>Describe how political, legal and social factors are impacting upon the business activities of the selected organisations and their stakeholders</a:t>
                      </a:r>
                    </a:p>
                  </a:txBody>
                  <a:tcPr>
                    <a:solidFill>
                      <a:srgbClr val="FFC000"/>
                    </a:solidFill>
                  </a:tcPr>
                </a:tc>
                <a:tc>
                  <a:txBody>
                    <a:bodyPr/>
                    <a:lstStyle/>
                    <a:p>
                      <a:endParaRPr kumimoji="0" lang="en-GB" sz="1040" b="0"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endParaRPr kumimoji="0" lang="en-GB" sz="1040" b="0"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endParaRPr kumimoji="0" lang="en-GB" sz="1040" b="0" i="0" u="none" strike="noStrike" kern="1200" baseline="0" dirty="0">
                        <a:solidFill>
                          <a:schemeClr val="tx1"/>
                        </a:solidFill>
                        <a:latin typeface="Arial" pitchFamily="34" charset="0"/>
                        <a:ea typeface="+mn-ea"/>
                        <a:cs typeface="Arial" pitchFamily="34" charset="0"/>
                      </a:endParaRPr>
                    </a:p>
                  </a:txBody>
                  <a:tcPr>
                    <a:solidFill>
                      <a:srgbClr val="FFC000"/>
                    </a:solidFill>
                  </a:tcPr>
                </a:tc>
                <a:tc>
                  <a:txBody>
                    <a:bodyPr/>
                    <a:lstStyle/>
                    <a:p>
                      <a:endParaRPr kumimoji="0" lang="en-GB" sz="1040" b="0" i="0" u="none" strike="noStrike" kern="1200" baseline="0" dirty="0">
                        <a:solidFill>
                          <a:schemeClr val="tx1"/>
                        </a:solidFill>
                        <a:latin typeface="Arial" pitchFamily="34" charset="0"/>
                        <a:ea typeface="+mn-ea"/>
                        <a:cs typeface="Arial" pitchFamily="34" charset="0"/>
                      </a:endParaRPr>
                    </a:p>
                  </a:txBody>
                  <a:tcPr>
                    <a:solidFill>
                      <a:srgbClr val="FFC000"/>
                    </a:solidFill>
                  </a:tcPr>
                </a:tc>
              </a:tr>
            </a:tbl>
          </a:graphicData>
        </a:graphic>
      </p:graphicFrame>
      <p:sp>
        <p:nvSpPr>
          <p:cNvPr id="3" name="Title 2"/>
          <p:cNvSpPr>
            <a:spLocks noGrp="1"/>
          </p:cNvSpPr>
          <p:nvPr>
            <p:ph type="title" idx="4294967295"/>
          </p:nvPr>
        </p:nvSpPr>
        <p:spPr>
          <a:xfrm>
            <a:off x="230832" y="116632"/>
            <a:ext cx="8733656" cy="576064"/>
          </a:xfrm>
        </p:spPr>
        <p:txBody>
          <a:bodyPr>
            <a:normAutofit fontScale="90000"/>
          </a:bodyPr>
          <a:lstStyle/>
          <a:p>
            <a:r>
              <a:rPr lang="en-GB" dirty="0" smtClean="0"/>
              <a:t>LO4 - Assessment Criteria</a:t>
            </a:r>
            <a:endParaRPr lang="en-GB" dirty="0"/>
          </a:p>
        </p:txBody>
      </p:sp>
    </p:spTree>
    <p:extLst>
      <p:ext uri="{BB962C8B-B14F-4D97-AF65-F5344CB8AC3E}">
        <p14:creationId xmlns:p14="http://schemas.microsoft.com/office/powerpoint/2010/main" val="34497761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712968" cy="5760639"/>
          </a:xfrm>
        </p:spPr>
        <p:txBody>
          <a:bodyPr>
            <a:noAutofit/>
          </a:bodyPr>
          <a:lstStyle/>
          <a:p>
            <a:pPr marL="255588" indent="-255588"/>
            <a:r>
              <a:rPr lang="en-GB" sz="1800" b="1" dirty="0"/>
              <a:t>P6</a:t>
            </a:r>
            <a:r>
              <a:rPr lang="en-GB" sz="1800" dirty="0"/>
              <a:t> - Learners could give a presentation in which they describe how political, legal and social factors are impacting upon the business activities of selected organisations and its stakeholders. </a:t>
            </a:r>
          </a:p>
          <a:p>
            <a:pPr marL="255588" indent="-255588"/>
            <a:r>
              <a:rPr lang="en-GB" sz="1800" b="1" dirty="0"/>
              <a:t>Guidance</a:t>
            </a:r>
            <a:r>
              <a:rPr lang="en-GB" sz="1800" dirty="0"/>
              <a:t>: The presentation could be as a result of group work, with each learner taking responsibility for a particular area. However, tutors must record the contribution to the task of individual learners so that clear evidence of achieving the criteria is available for each learner. 	</a:t>
            </a:r>
          </a:p>
          <a:p>
            <a:pPr marL="255588" indent="-255588"/>
            <a:r>
              <a:rPr lang="en-GB" sz="1800" dirty="0" smtClean="0"/>
              <a:t>Learners </a:t>
            </a:r>
            <a:r>
              <a:rPr lang="en-GB" sz="1800" dirty="0"/>
              <a:t>could work in groups to research how a particular business has been affected by political, legal and social factors, and summarise their findings in a visual form. </a:t>
            </a:r>
          </a:p>
          <a:p>
            <a:pPr marL="255588" indent="-255588"/>
            <a:r>
              <a:rPr lang="en-GB" sz="1800" dirty="0"/>
              <a:t>In terms of the political environment, learners will need to discover how different governments have different policies in relation to certain business activities. </a:t>
            </a:r>
          </a:p>
          <a:p>
            <a:pPr marL="255588" indent="-255588"/>
            <a:r>
              <a:rPr lang="en-GB" sz="1800" dirty="0"/>
              <a:t>Learners also need to research any additions to the law, or changes to the existing law that could impact on businesses. </a:t>
            </a:r>
          </a:p>
          <a:p>
            <a:pPr marL="255588" indent="-255588"/>
            <a:r>
              <a:rPr lang="en-GB" sz="1800" dirty="0"/>
              <a:t>Learners should also consider the social factors that can impact upon the business activities of the selected organisations. For example, learners could consider how changes in demographics, such as the age of the population, could have a serious impact on many businesses. 	</a:t>
            </a:r>
          </a:p>
        </p:txBody>
      </p:sp>
      <p:sp>
        <p:nvSpPr>
          <p:cNvPr id="3" name="Title 2"/>
          <p:cNvSpPr>
            <a:spLocks noGrp="1"/>
          </p:cNvSpPr>
          <p:nvPr>
            <p:ph type="title" idx="4294967295"/>
          </p:nvPr>
        </p:nvSpPr>
        <p:spPr>
          <a:xfrm>
            <a:off x="230832" y="116632"/>
            <a:ext cx="8733656" cy="648072"/>
          </a:xfrm>
        </p:spPr>
        <p:txBody>
          <a:bodyPr>
            <a:normAutofit/>
          </a:bodyPr>
          <a:lstStyle/>
          <a:p>
            <a:r>
              <a:rPr lang="en-GB" sz="1900" dirty="0"/>
              <a:t>LO4 - Know how political, legal and social factors impact on business</a:t>
            </a:r>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2"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3" action="ppaction://hlinksldjump"/>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 action="ppaction://noaction"/>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 action="ppaction://noaction"/>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4"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17425803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20688"/>
            <a:ext cx="8784976" cy="5904656"/>
          </a:xfrm>
        </p:spPr>
        <p:txBody>
          <a:bodyPr>
            <a:normAutofit fontScale="92500" lnSpcReduction="20000"/>
          </a:bodyPr>
          <a:lstStyle/>
          <a:p>
            <a:pPr>
              <a:lnSpc>
                <a:spcPct val="110000"/>
              </a:lnSpc>
              <a:spcBef>
                <a:spcPts val="0"/>
              </a:spcBef>
            </a:pPr>
            <a:r>
              <a:rPr lang="en-GB" sz="2200" dirty="0" smtClean="0"/>
              <a:t>All businesses are </a:t>
            </a:r>
            <a:r>
              <a:rPr lang="en-GB" sz="2200" b="1" dirty="0" smtClean="0"/>
              <a:t>affected</a:t>
            </a:r>
            <a:r>
              <a:rPr lang="en-GB" sz="2200" dirty="0" smtClean="0"/>
              <a:t> by </a:t>
            </a:r>
            <a:r>
              <a:rPr lang="en-GB" sz="2200" b="1" dirty="0" smtClean="0"/>
              <a:t>external events</a:t>
            </a:r>
            <a:r>
              <a:rPr lang="en-GB" sz="2200" dirty="0" smtClean="0"/>
              <a:t> and these can have </a:t>
            </a:r>
            <a:r>
              <a:rPr lang="en-GB" sz="2200" b="1" dirty="0" smtClean="0"/>
              <a:t>far reaching</a:t>
            </a:r>
            <a:r>
              <a:rPr lang="en-GB" sz="2200" dirty="0" smtClean="0"/>
              <a:t> and </a:t>
            </a:r>
            <a:r>
              <a:rPr lang="en-GB" sz="2200" b="1" dirty="0" smtClean="0"/>
              <a:t>large changes</a:t>
            </a:r>
            <a:r>
              <a:rPr lang="en-GB" sz="2200" dirty="0" smtClean="0"/>
              <a:t>.</a:t>
            </a:r>
          </a:p>
          <a:p>
            <a:pPr lvl="1">
              <a:lnSpc>
                <a:spcPct val="110000"/>
              </a:lnSpc>
              <a:spcBef>
                <a:spcPts val="0"/>
              </a:spcBef>
            </a:pPr>
            <a:r>
              <a:rPr lang="en-GB" sz="1900" dirty="0" smtClean="0"/>
              <a:t>Anticipation of a change can give a competitive advantage by allowing a business to position themselves in readiness for this.</a:t>
            </a:r>
          </a:p>
          <a:p>
            <a:pPr lvl="1">
              <a:lnSpc>
                <a:spcPct val="110000"/>
              </a:lnSpc>
              <a:spcBef>
                <a:spcPts val="0"/>
              </a:spcBef>
            </a:pPr>
            <a:r>
              <a:rPr lang="en-GB" sz="1900" dirty="0" smtClean="0"/>
              <a:t>Identify the different types of changes that can affect businesses </a:t>
            </a:r>
          </a:p>
          <a:p>
            <a:pPr lvl="1">
              <a:lnSpc>
                <a:spcPct val="110000"/>
              </a:lnSpc>
              <a:spcBef>
                <a:spcPts val="0"/>
              </a:spcBef>
            </a:pPr>
            <a:r>
              <a:rPr lang="en-GB" sz="1900" dirty="0" smtClean="0"/>
              <a:t>Consider the Impact it has and the way in which businesses could respond</a:t>
            </a:r>
          </a:p>
          <a:p>
            <a:pPr>
              <a:lnSpc>
                <a:spcPct val="110000"/>
              </a:lnSpc>
              <a:spcBef>
                <a:spcPts val="0"/>
              </a:spcBef>
            </a:pPr>
            <a:r>
              <a:rPr lang="en-GB" sz="2200" dirty="0" smtClean="0"/>
              <a:t>Change occurs regularly and can be attributed to various different factors </a:t>
            </a:r>
          </a:p>
          <a:p>
            <a:pPr lvl="1">
              <a:lnSpc>
                <a:spcPct val="110000"/>
              </a:lnSpc>
              <a:spcBef>
                <a:spcPts val="0"/>
              </a:spcBef>
              <a:buNone/>
            </a:pPr>
            <a:endParaRPr lang="en-US" sz="2200" dirty="0" smtClean="0"/>
          </a:p>
          <a:p>
            <a:pPr>
              <a:lnSpc>
                <a:spcPct val="110000"/>
              </a:lnSpc>
            </a:pPr>
            <a:endParaRPr lang="en-GB" sz="2200" dirty="0" smtClean="0"/>
          </a:p>
          <a:p>
            <a:pPr>
              <a:lnSpc>
                <a:spcPct val="110000"/>
              </a:lnSpc>
            </a:pPr>
            <a:r>
              <a:rPr lang="en-GB" sz="2200" dirty="0" smtClean="0"/>
              <a:t>Some </a:t>
            </a:r>
            <a:r>
              <a:rPr lang="en-GB" sz="2200" dirty="0" smtClean="0"/>
              <a:t>of the changes that have or could occur – </a:t>
            </a:r>
            <a:endParaRPr lang="en-GB" sz="2200" dirty="0" smtClean="0"/>
          </a:p>
          <a:p>
            <a:pPr>
              <a:lnSpc>
                <a:spcPct val="110000"/>
              </a:lnSpc>
            </a:pPr>
            <a:endParaRPr lang="en-GB" sz="2200" dirty="0" smtClean="0"/>
          </a:p>
          <a:p>
            <a:pPr>
              <a:lnSpc>
                <a:spcPct val="110000"/>
              </a:lnSpc>
            </a:pPr>
            <a:endParaRPr lang="en-GB" sz="3500" dirty="0" smtClean="0"/>
          </a:p>
          <a:p>
            <a:pPr marL="444500" lvl="1">
              <a:lnSpc>
                <a:spcPct val="110000"/>
              </a:lnSpc>
            </a:pPr>
            <a:r>
              <a:rPr lang="en-GB" sz="2200" dirty="0" smtClean="0"/>
              <a:t>To name just a few - the changes these would contribute to the business world are sometimes pronounced</a:t>
            </a:r>
          </a:p>
          <a:p>
            <a:pPr marL="0" indent="0">
              <a:lnSpc>
                <a:spcPct val="110000"/>
              </a:lnSpc>
              <a:buNone/>
            </a:pPr>
            <a:r>
              <a:rPr lang="en-GB" sz="2000" b="1" dirty="0" smtClean="0"/>
              <a:t>Task </a:t>
            </a:r>
            <a:r>
              <a:rPr lang="en-GB" sz="2000" b="1" dirty="0" smtClean="0"/>
              <a:t>1 </a:t>
            </a:r>
            <a:r>
              <a:rPr lang="en-GB" sz="2000" b="1" dirty="0" smtClean="0"/>
              <a:t>- P6.1</a:t>
            </a:r>
            <a:r>
              <a:rPr lang="en-GB" sz="2000" dirty="0" smtClean="0"/>
              <a:t> </a:t>
            </a:r>
            <a:r>
              <a:rPr lang="en-GB" sz="2000" dirty="0" smtClean="0"/>
              <a:t>– Explain in your own words the term </a:t>
            </a:r>
            <a:r>
              <a:rPr lang="en-GB" sz="2000" b="1" dirty="0" smtClean="0"/>
              <a:t>‘External </a:t>
            </a:r>
            <a:r>
              <a:rPr lang="en-GB" sz="2000" b="1" dirty="0" smtClean="0"/>
              <a:t>Factors’</a:t>
            </a:r>
          </a:p>
          <a:p>
            <a:pPr marL="0" indent="0">
              <a:lnSpc>
                <a:spcPct val="110000"/>
              </a:lnSpc>
              <a:buNone/>
            </a:pPr>
            <a:r>
              <a:rPr lang="en-GB" sz="2000" b="1" dirty="0" smtClean="0"/>
              <a:t>Task 2 </a:t>
            </a:r>
            <a:r>
              <a:rPr lang="en-GB" sz="2000" b="1" dirty="0" smtClean="0"/>
              <a:t>- </a:t>
            </a:r>
            <a:r>
              <a:rPr lang="en-GB" sz="2000" b="1" dirty="0" smtClean="0"/>
              <a:t>P6.2</a:t>
            </a:r>
            <a:r>
              <a:rPr lang="en-GB" sz="2000" dirty="0" smtClean="0"/>
              <a:t> – Describe the impact these factors can have on businesses and stakeholders for your company.</a:t>
            </a:r>
            <a:endParaRPr lang="en-US" sz="2000" dirty="0" smtClean="0"/>
          </a:p>
        </p:txBody>
      </p:sp>
      <p:graphicFrame>
        <p:nvGraphicFramePr>
          <p:cNvPr id="5" name="Table 4"/>
          <p:cNvGraphicFramePr>
            <a:graphicFrameLocks noGrp="1"/>
          </p:cNvGraphicFramePr>
          <p:nvPr>
            <p:extLst>
              <p:ext uri="{D42A27DB-BD31-4B8C-83A1-F6EECF244321}">
                <p14:modId xmlns:p14="http://schemas.microsoft.com/office/powerpoint/2010/main" val="3648318548"/>
              </p:ext>
            </p:extLst>
          </p:nvPr>
        </p:nvGraphicFramePr>
        <p:xfrm>
          <a:off x="1043608" y="3058160"/>
          <a:ext cx="6912768" cy="370840"/>
        </p:xfrm>
        <a:graphic>
          <a:graphicData uri="http://schemas.openxmlformats.org/drawingml/2006/table">
            <a:tbl>
              <a:tblPr firstRow="1" bandRow="1">
                <a:tableStyleId>{5C22544A-7EE6-4342-B048-85BDC9FD1C3A}</a:tableStyleId>
              </a:tblPr>
              <a:tblGrid>
                <a:gridCol w="2304256"/>
                <a:gridCol w="2304256"/>
                <a:gridCol w="2304256"/>
              </a:tblGrid>
              <a:tr h="370840">
                <a:tc>
                  <a:txBody>
                    <a:bodyPr/>
                    <a:lstStyle/>
                    <a:p>
                      <a:pPr algn="ctr"/>
                      <a:r>
                        <a:rPr lang="en-GB" sz="1800" dirty="0" smtClean="0">
                          <a:solidFill>
                            <a:schemeClr val="tx1"/>
                          </a:solidFill>
                          <a:latin typeface="Calibri" pitchFamily="34" charset="0"/>
                          <a:cs typeface="Calibri" pitchFamily="34" charset="0"/>
                        </a:rPr>
                        <a:t>Political</a:t>
                      </a:r>
                      <a:endParaRPr lang="en-GB" sz="1800" dirty="0">
                        <a:solidFill>
                          <a:schemeClr val="tx1"/>
                        </a:solidFill>
                        <a:latin typeface="Calibri" pitchFamily="34" charset="0"/>
                        <a:cs typeface="Calibri"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dirty="0" smtClean="0">
                          <a:solidFill>
                            <a:schemeClr val="tx1"/>
                          </a:solidFill>
                          <a:latin typeface="Calibri" pitchFamily="34" charset="0"/>
                          <a:cs typeface="Calibri" pitchFamily="34" charset="0"/>
                        </a:rPr>
                        <a:t>Legal</a:t>
                      </a:r>
                    </a:p>
                  </a:txBody>
                  <a:tcPr/>
                </a:tc>
                <a:tc>
                  <a:txBody>
                    <a:bodyPr/>
                    <a:lstStyle/>
                    <a:p>
                      <a:pPr algn="ctr"/>
                      <a:r>
                        <a:rPr lang="en-GB" sz="1800" dirty="0" smtClean="0">
                          <a:solidFill>
                            <a:schemeClr val="tx1"/>
                          </a:solidFill>
                          <a:latin typeface="Calibri" pitchFamily="34" charset="0"/>
                          <a:cs typeface="Calibri" pitchFamily="34" charset="0"/>
                        </a:rPr>
                        <a:t>Social</a:t>
                      </a:r>
                      <a:endParaRPr lang="en-GB" sz="1800" dirty="0">
                        <a:solidFill>
                          <a:schemeClr val="tx1"/>
                        </a:solidFill>
                        <a:latin typeface="Calibri" pitchFamily="34" charset="0"/>
                        <a:cs typeface="Calibri" pitchFamily="34" charset="0"/>
                      </a:endParaRPr>
                    </a:p>
                  </a:txBody>
                  <a:tcPr/>
                </a:tc>
              </a:tr>
            </a:tbl>
          </a:graphicData>
        </a:graphic>
      </p:graphicFrame>
      <p:graphicFrame>
        <p:nvGraphicFramePr>
          <p:cNvPr id="6" name="Table 5"/>
          <p:cNvGraphicFramePr>
            <a:graphicFrameLocks noGrp="1"/>
          </p:cNvGraphicFramePr>
          <p:nvPr/>
        </p:nvGraphicFramePr>
        <p:xfrm>
          <a:off x="251520" y="3933056"/>
          <a:ext cx="8640960" cy="640080"/>
        </p:xfrm>
        <a:graphic>
          <a:graphicData uri="http://schemas.openxmlformats.org/drawingml/2006/table">
            <a:tbl>
              <a:tblPr firstRow="1" bandRow="1">
                <a:tableStyleId>{5C22544A-7EE6-4342-B048-85BDC9FD1C3A}</a:tableStyleId>
              </a:tblPr>
              <a:tblGrid>
                <a:gridCol w="1728192"/>
                <a:gridCol w="1728192"/>
                <a:gridCol w="1728192"/>
                <a:gridCol w="1728192"/>
                <a:gridCol w="1728192"/>
              </a:tblGrid>
              <a:tr h="0">
                <a:tc>
                  <a:txBody>
                    <a:bodyPr/>
                    <a:lstStyle/>
                    <a:p>
                      <a:pPr marL="457200" lvl="0" indent="-457200" algn="ctr">
                        <a:buFont typeface="Arial" pitchFamily="34" charset="0"/>
                        <a:buNone/>
                      </a:pPr>
                      <a:r>
                        <a:rPr lang="en-GB" sz="1800" dirty="0" smtClean="0">
                          <a:solidFill>
                            <a:schemeClr val="tx1"/>
                          </a:solidFill>
                          <a:latin typeface="Calibri" pitchFamily="34" charset="0"/>
                          <a:cs typeface="Calibri" pitchFamily="34" charset="0"/>
                        </a:rPr>
                        <a:t>VAT Reduction</a:t>
                      </a:r>
                    </a:p>
                  </a:txBody>
                  <a:tcPr anchor="ctr"/>
                </a:tc>
                <a:tc>
                  <a:txBody>
                    <a:bodyPr/>
                    <a:lstStyle/>
                    <a:p>
                      <a:pPr marL="457200" marR="0" lvl="0" indent="-457200" algn="ctr" defTabSz="914400" rtl="0" eaLnBrk="1" fontAlgn="auto" latinLnBrk="0" hangingPunct="1">
                        <a:lnSpc>
                          <a:spcPct val="100000"/>
                        </a:lnSpc>
                        <a:spcBef>
                          <a:spcPts val="0"/>
                        </a:spcBef>
                        <a:spcAft>
                          <a:spcPts val="0"/>
                        </a:spcAft>
                        <a:buClrTx/>
                        <a:buSzTx/>
                        <a:buFont typeface="Arial" pitchFamily="34" charset="0"/>
                        <a:buNone/>
                        <a:tabLst/>
                        <a:defRPr/>
                      </a:pPr>
                      <a:r>
                        <a:rPr lang="en-GB" sz="1800" dirty="0" smtClean="0">
                          <a:solidFill>
                            <a:schemeClr val="tx1"/>
                          </a:solidFill>
                          <a:latin typeface="Calibri" pitchFamily="34" charset="0"/>
                          <a:cs typeface="Calibri" pitchFamily="34" charset="0"/>
                        </a:rPr>
                        <a:t>Smoking Ban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GB" sz="1800" dirty="0" smtClean="0">
                          <a:solidFill>
                            <a:schemeClr val="tx1"/>
                          </a:solidFill>
                          <a:latin typeface="Calibri" pitchFamily="34" charset="0"/>
                          <a:cs typeface="Calibri" pitchFamily="34" charset="0"/>
                        </a:rPr>
                        <a:t>Healthier Lifestyles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GB" sz="1800" dirty="0" smtClean="0">
                          <a:solidFill>
                            <a:schemeClr val="tx1"/>
                          </a:solidFill>
                          <a:latin typeface="Calibri" pitchFamily="34" charset="0"/>
                          <a:cs typeface="Calibri" pitchFamily="34" charset="0"/>
                        </a:rPr>
                        <a:t>Terrorist Attack</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GB" sz="1800" dirty="0" smtClean="0">
                          <a:solidFill>
                            <a:schemeClr val="tx1"/>
                          </a:solidFill>
                          <a:latin typeface="Calibri" pitchFamily="34" charset="0"/>
                          <a:cs typeface="Calibri" pitchFamily="34" charset="0"/>
                        </a:rPr>
                        <a:t>Oil/Gas Shortage</a:t>
                      </a:r>
                    </a:p>
                  </a:txBody>
                  <a:tcPr anchor="ctr"/>
                </a:tc>
              </a:tr>
            </a:tbl>
          </a:graphicData>
        </a:graphic>
      </p:graphicFrame>
      <p:sp>
        <p:nvSpPr>
          <p:cNvPr id="19" name="Title 2"/>
          <p:cNvSpPr txBox="1">
            <a:spLocks/>
          </p:cNvSpPr>
          <p:nvPr/>
        </p:nvSpPr>
        <p:spPr>
          <a:xfrm>
            <a:off x="230832" y="116632"/>
            <a:ext cx="8733656" cy="504056"/>
          </a:xfrm>
          <a:prstGeom prst="rect">
            <a:avLst/>
          </a:prstGeom>
        </p:spPr>
        <p:txBody>
          <a:bodyPr>
            <a:normAutofit/>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900" dirty="0" smtClean="0"/>
              <a:t>LO4 - Know how political, legal and social factors impact on business</a:t>
            </a:r>
            <a:endParaRPr lang="en-GB" sz="1900" dirty="0"/>
          </a:p>
        </p:txBody>
      </p:sp>
    </p:spTree>
    <p:extLst>
      <p:ext uri="{BB962C8B-B14F-4D97-AF65-F5344CB8AC3E}">
        <p14:creationId xmlns:p14="http://schemas.microsoft.com/office/powerpoint/2010/main" val="25499108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617311248"/>
              </p:ext>
            </p:extLst>
          </p:nvPr>
        </p:nvGraphicFramePr>
        <p:xfrm>
          <a:off x="304550" y="764704"/>
          <a:ext cx="8659938" cy="4463155"/>
        </p:xfrm>
        <a:graphic>
          <a:graphicData uri="http://schemas.openxmlformats.org/drawingml/2006/table">
            <a:tbl>
              <a:tblPr firstRow="1" bandRow="1">
                <a:tableStyleId>{5C22544A-7EE6-4342-B048-85BDC9FD1C3A}</a:tableStyleId>
              </a:tblPr>
              <a:tblGrid>
                <a:gridCol w="2604221"/>
                <a:gridCol w="2095277"/>
                <a:gridCol w="1872208"/>
                <a:gridCol w="2088232"/>
              </a:tblGrid>
              <a:tr h="214609">
                <a:tc>
                  <a:txBody>
                    <a:bodyPr/>
                    <a:lstStyle/>
                    <a:p>
                      <a:pPr algn="ctr"/>
                      <a:r>
                        <a:rPr lang="en-GB" sz="2000" b="1" dirty="0" smtClean="0">
                          <a:solidFill>
                            <a:schemeClr val="tx1"/>
                          </a:solidFill>
                          <a:latin typeface="Calibri" pitchFamily="34" charset="0"/>
                          <a:cs typeface="Calibri" pitchFamily="34" charset="0"/>
                        </a:rPr>
                        <a:t>Change</a:t>
                      </a:r>
                      <a:endParaRPr lang="en-US" sz="2000" b="1" dirty="0">
                        <a:solidFill>
                          <a:schemeClr val="tx1"/>
                        </a:solidFill>
                        <a:latin typeface="Calibri" pitchFamily="34" charset="0"/>
                        <a:cs typeface="Calibri" pitchFamily="34" charset="0"/>
                      </a:endParaRPr>
                    </a:p>
                  </a:txBody>
                  <a:tcPr/>
                </a:tc>
                <a:tc>
                  <a:txBody>
                    <a:bodyPr/>
                    <a:lstStyle/>
                    <a:p>
                      <a:pPr algn="ctr"/>
                      <a:r>
                        <a:rPr lang="en-GB" sz="2000" b="1" dirty="0" smtClean="0">
                          <a:solidFill>
                            <a:schemeClr val="tx1"/>
                          </a:solidFill>
                          <a:latin typeface="Calibri" pitchFamily="34" charset="0"/>
                          <a:cs typeface="Calibri" pitchFamily="34" charset="0"/>
                        </a:rPr>
                        <a:t>Business</a:t>
                      </a:r>
                      <a:endParaRPr lang="en-US" sz="2000" b="1" dirty="0">
                        <a:solidFill>
                          <a:schemeClr val="tx1"/>
                        </a:solidFill>
                        <a:latin typeface="Calibri" pitchFamily="34" charset="0"/>
                        <a:cs typeface="Calibri" pitchFamily="34" charset="0"/>
                      </a:endParaRPr>
                    </a:p>
                  </a:txBody>
                  <a:tcPr/>
                </a:tc>
                <a:tc>
                  <a:txBody>
                    <a:bodyPr/>
                    <a:lstStyle/>
                    <a:p>
                      <a:pPr algn="ctr"/>
                      <a:r>
                        <a:rPr lang="en-GB" sz="2000" b="1" dirty="0" smtClean="0">
                          <a:solidFill>
                            <a:schemeClr val="tx1"/>
                          </a:solidFill>
                          <a:latin typeface="Calibri" pitchFamily="34" charset="0"/>
                          <a:cs typeface="Calibri" pitchFamily="34" charset="0"/>
                        </a:rPr>
                        <a:t>Type of change</a:t>
                      </a:r>
                      <a:endParaRPr lang="en-US" sz="2000" b="1" dirty="0">
                        <a:solidFill>
                          <a:schemeClr val="tx1"/>
                        </a:solidFill>
                        <a:latin typeface="Calibri" pitchFamily="34" charset="0"/>
                        <a:cs typeface="Calibri"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000" b="1" dirty="0" smtClean="0">
                          <a:solidFill>
                            <a:schemeClr val="tx1"/>
                          </a:solidFill>
                          <a:latin typeface="Calibri" pitchFamily="34" charset="0"/>
                          <a:cs typeface="Calibri" pitchFamily="34" charset="0"/>
                        </a:rPr>
                        <a:t>Impact and response</a:t>
                      </a:r>
                      <a:endParaRPr lang="en-US" sz="2000" b="1" dirty="0">
                        <a:solidFill>
                          <a:schemeClr val="tx1"/>
                        </a:solidFill>
                        <a:latin typeface="Calibri" pitchFamily="34" charset="0"/>
                        <a:cs typeface="Calibri" pitchFamily="34" charset="0"/>
                      </a:endParaRPr>
                    </a:p>
                  </a:txBody>
                  <a:tcPr/>
                </a:tc>
              </a:tr>
              <a:tr h="214609">
                <a:tc>
                  <a:txBody>
                    <a:bodyPr/>
                    <a:lstStyle/>
                    <a:p>
                      <a:pPr>
                        <a:spcAft>
                          <a:spcPts val="0"/>
                        </a:spcAft>
                      </a:pPr>
                      <a:r>
                        <a:rPr lang="en-US" sz="1400" b="1" kern="1200" dirty="0">
                          <a:solidFill>
                            <a:srgbClr val="000000"/>
                          </a:solidFill>
                          <a:latin typeface="Calibri"/>
                          <a:ea typeface="Times New Roman"/>
                        </a:rPr>
                        <a:t>Energy price rise</a:t>
                      </a:r>
                      <a:endParaRPr lang="en-GB" sz="1600" dirty="0">
                        <a:latin typeface="Times New Roman"/>
                        <a:ea typeface="Times New Roman"/>
                      </a:endParaRPr>
                    </a:p>
                  </a:txBody>
                  <a:tcPr marL="68580" marR="68580" marT="0" marB="0"/>
                </a:tc>
                <a:tc>
                  <a:txBody>
                    <a:bodyPr/>
                    <a:lstStyle/>
                    <a:p>
                      <a:pPr>
                        <a:spcAft>
                          <a:spcPts val="0"/>
                        </a:spcAft>
                      </a:pPr>
                      <a:r>
                        <a:rPr lang="en-US" sz="1400" b="1" kern="1200">
                          <a:solidFill>
                            <a:srgbClr val="000000"/>
                          </a:solidFill>
                          <a:latin typeface="Calibri"/>
                          <a:ea typeface="Times New Roman"/>
                        </a:rPr>
                        <a:t>Manufacturing company </a:t>
                      </a:r>
                      <a:endParaRPr lang="en-GB" sz="1600">
                        <a:latin typeface="Times New Roman"/>
                        <a:ea typeface="Times New Roman"/>
                      </a:endParaRPr>
                    </a:p>
                  </a:txBody>
                  <a:tcPr marL="68580" marR="68580" marT="0" marB="0"/>
                </a:tc>
                <a:tc>
                  <a:txBody>
                    <a:bodyPr/>
                    <a:lstStyle/>
                    <a:p>
                      <a:endParaRPr lang="en-US" sz="1200" b="1">
                        <a:solidFill>
                          <a:schemeClr val="tx1"/>
                        </a:solidFill>
                        <a:latin typeface="Calibri" pitchFamily="34" charset="0"/>
                        <a:cs typeface="Calibri" pitchFamily="34" charset="0"/>
                      </a:endParaRPr>
                    </a:p>
                  </a:txBody>
                  <a:tcPr/>
                </a:tc>
                <a:tc>
                  <a:txBody>
                    <a:bodyPr/>
                    <a:lstStyle/>
                    <a:p>
                      <a:endParaRPr lang="en-US" sz="1200" b="1">
                        <a:solidFill>
                          <a:schemeClr val="tx1"/>
                        </a:solidFill>
                        <a:latin typeface="Calibri" pitchFamily="34" charset="0"/>
                        <a:cs typeface="Calibri" pitchFamily="34" charset="0"/>
                      </a:endParaRPr>
                    </a:p>
                  </a:txBody>
                  <a:tcPr/>
                </a:tc>
              </a:tr>
              <a:tr h="214609">
                <a:tc>
                  <a:txBody>
                    <a:bodyPr/>
                    <a:lstStyle/>
                    <a:p>
                      <a:pPr>
                        <a:spcAft>
                          <a:spcPts val="0"/>
                        </a:spcAft>
                      </a:pPr>
                      <a:r>
                        <a:rPr lang="en-US" sz="1400" b="1" kern="1200" dirty="0">
                          <a:solidFill>
                            <a:srgbClr val="000000"/>
                          </a:solidFill>
                          <a:latin typeface="Calibri"/>
                          <a:ea typeface="Times New Roman"/>
                        </a:rPr>
                        <a:t>Interest rate increase</a:t>
                      </a:r>
                      <a:endParaRPr lang="en-GB" sz="1600" dirty="0">
                        <a:latin typeface="Times New Roman"/>
                        <a:ea typeface="Times New Roman"/>
                      </a:endParaRPr>
                    </a:p>
                  </a:txBody>
                  <a:tcPr marL="68580" marR="68580" marT="0" marB="0"/>
                </a:tc>
                <a:tc>
                  <a:txBody>
                    <a:bodyPr/>
                    <a:lstStyle/>
                    <a:p>
                      <a:pPr>
                        <a:spcAft>
                          <a:spcPts val="0"/>
                        </a:spcAft>
                      </a:pPr>
                      <a:r>
                        <a:rPr lang="en-US" sz="1400" b="1" kern="1200">
                          <a:solidFill>
                            <a:srgbClr val="000000"/>
                          </a:solidFill>
                          <a:latin typeface="Calibri"/>
                          <a:ea typeface="Times New Roman"/>
                        </a:rPr>
                        <a:t>Estate Agent </a:t>
                      </a:r>
                      <a:endParaRPr lang="en-GB" sz="1600">
                        <a:latin typeface="Times New Roman"/>
                        <a:ea typeface="Times New Roman"/>
                      </a:endParaRPr>
                    </a:p>
                  </a:txBody>
                  <a:tcPr marL="68580" marR="68580" marT="0" marB="0"/>
                </a:tc>
                <a:tc>
                  <a:txBody>
                    <a:bodyPr/>
                    <a:lstStyle/>
                    <a:p>
                      <a:endParaRPr lang="en-US" sz="1200" b="1">
                        <a:solidFill>
                          <a:schemeClr val="tx1"/>
                        </a:solidFill>
                        <a:latin typeface="Calibri" pitchFamily="34" charset="0"/>
                        <a:cs typeface="Calibri" pitchFamily="34" charset="0"/>
                      </a:endParaRPr>
                    </a:p>
                  </a:txBody>
                  <a:tcPr/>
                </a:tc>
                <a:tc>
                  <a:txBody>
                    <a:bodyPr/>
                    <a:lstStyle/>
                    <a:p>
                      <a:endParaRPr lang="en-US" sz="1200" b="1">
                        <a:solidFill>
                          <a:schemeClr val="tx1"/>
                        </a:solidFill>
                        <a:latin typeface="Calibri" pitchFamily="34" charset="0"/>
                        <a:cs typeface="Calibri" pitchFamily="34" charset="0"/>
                      </a:endParaRPr>
                    </a:p>
                  </a:txBody>
                  <a:tcPr/>
                </a:tc>
              </a:tr>
              <a:tr h="357682">
                <a:tc>
                  <a:txBody>
                    <a:bodyPr/>
                    <a:lstStyle/>
                    <a:p>
                      <a:pPr>
                        <a:spcAft>
                          <a:spcPts val="0"/>
                        </a:spcAft>
                      </a:pPr>
                      <a:r>
                        <a:rPr lang="en-US" sz="1400" b="1" kern="1200">
                          <a:solidFill>
                            <a:srgbClr val="000000"/>
                          </a:solidFill>
                          <a:latin typeface="Calibri"/>
                          <a:ea typeface="Times New Roman"/>
                        </a:rPr>
                        <a:t>England to host Olympics or any other sports event</a:t>
                      </a:r>
                      <a:endParaRPr lang="en-GB" sz="1600">
                        <a:latin typeface="Times New Roman"/>
                        <a:ea typeface="Times New Roman"/>
                      </a:endParaRPr>
                    </a:p>
                  </a:txBody>
                  <a:tcPr marL="68580" marR="68580" marT="0" marB="0"/>
                </a:tc>
                <a:tc>
                  <a:txBody>
                    <a:bodyPr/>
                    <a:lstStyle/>
                    <a:p>
                      <a:pPr>
                        <a:spcAft>
                          <a:spcPts val="0"/>
                        </a:spcAft>
                      </a:pPr>
                      <a:r>
                        <a:rPr lang="en-US" sz="1400" b="1" kern="1200" dirty="0">
                          <a:solidFill>
                            <a:srgbClr val="000000"/>
                          </a:solidFill>
                          <a:latin typeface="Calibri"/>
                          <a:ea typeface="Times New Roman"/>
                        </a:rPr>
                        <a:t>Sportswear Retailer </a:t>
                      </a:r>
                      <a:endParaRPr lang="en-GB" sz="1600" dirty="0">
                        <a:latin typeface="Times New Roman"/>
                        <a:ea typeface="Times New Roman"/>
                      </a:endParaRPr>
                    </a:p>
                  </a:txBody>
                  <a:tcPr marL="68580" marR="68580" marT="0" marB="0"/>
                </a:tc>
                <a:tc>
                  <a:txBody>
                    <a:bodyPr/>
                    <a:lstStyle/>
                    <a:p>
                      <a:endParaRPr lang="en-US" sz="1200" b="1">
                        <a:solidFill>
                          <a:schemeClr val="tx1"/>
                        </a:solidFill>
                        <a:latin typeface="Calibri" pitchFamily="34" charset="0"/>
                        <a:cs typeface="Calibri" pitchFamily="34" charset="0"/>
                      </a:endParaRPr>
                    </a:p>
                  </a:txBody>
                  <a:tcPr/>
                </a:tc>
                <a:tc>
                  <a:txBody>
                    <a:bodyPr/>
                    <a:lstStyle/>
                    <a:p>
                      <a:endParaRPr lang="en-US" sz="1200" b="1">
                        <a:solidFill>
                          <a:schemeClr val="tx1"/>
                        </a:solidFill>
                        <a:latin typeface="Calibri" pitchFamily="34" charset="0"/>
                        <a:cs typeface="Calibri" pitchFamily="34" charset="0"/>
                      </a:endParaRPr>
                    </a:p>
                  </a:txBody>
                  <a:tcPr/>
                </a:tc>
              </a:tr>
              <a:tr h="0">
                <a:tc>
                  <a:txBody>
                    <a:bodyPr/>
                    <a:lstStyle/>
                    <a:p>
                      <a:pPr>
                        <a:spcAft>
                          <a:spcPts val="0"/>
                        </a:spcAft>
                      </a:pPr>
                      <a:r>
                        <a:rPr lang="en-US" sz="1400" b="1" kern="1200">
                          <a:solidFill>
                            <a:srgbClr val="000000"/>
                          </a:solidFill>
                          <a:latin typeface="Calibri"/>
                          <a:ea typeface="Times New Roman"/>
                        </a:rPr>
                        <a:t>50MB broadband announced</a:t>
                      </a:r>
                      <a:endParaRPr lang="en-GB" sz="1600">
                        <a:latin typeface="Times New Roman"/>
                        <a:ea typeface="Times New Roman"/>
                      </a:endParaRPr>
                    </a:p>
                  </a:txBody>
                  <a:tcPr marL="68580" marR="68580" marT="0" marB="0"/>
                </a:tc>
                <a:tc>
                  <a:txBody>
                    <a:bodyPr/>
                    <a:lstStyle/>
                    <a:p>
                      <a:pPr>
                        <a:spcAft>
                          <a:spcPts val="0"/>
                        </a:spcAft>
                      </a:pPr>
                      <a:r>
                        <a:rPr lang="en-US" sz="1400" b="1" kern="1200" dirty="0">
                          <a:solidFill>
                            <a:srgbClr val="000000"/>
                          </a:solidFill>
                          <a:latin typeface="Calibri"/>
                          <a:ea typeface="Times New Roman"/>
                        </a:rPr>
                        <a:t>DVD Rental Company </a:t>
                      </a:r>
                      <a:endParaRPr lang="en-GB" sz="1600" dirty="0">
                        <a:latin typeface="Times New Roman"/>
                        <a:ea typeface="Times New Roman"/>
                      </a:endParaRPr>
                    </a:p>
                  </a:txBody>
                  <a:tcPr marL="68580" marR="68580" marT="0" marB="0"/>
                </a:tc>
                <a:tc>
                  <a:txBody>
                    <a:bodyPr/>
                    <a:lstStyle/>
                    <a:p>
                      <a:endParaRPr lang="en-US" sz="1200" b="1">
                        <a:solidFill>
                          <a:schemeClr val="tx1"/>
                        </a:solidFill>
                        <a:latin typeface="Calibri" pitchFamily="34" charset="0"/>
                        <a:cs typeface="Calibri" pitchFamily="34" charset="0"/>
                      </a:endParaRPr>
                    </a:p>
                  </a:txBody>
                  <a:tcPr/>
                </a:tc>
                <a:tc>
                  <a:txBody>
                    <a:bodyPr/>
                    <a:lstStyle/>
                    <a:p>
                      <a:endParaRPr lang="en-US" sz="1200" b="1">
                        <a:solidFill>
                          <a:schemeClr val="tx1"/>
                        </a:solidFill>
                        <a:latin typeface="Calibri" pitchFamily="34" charset="0"/>
                        <a:cs typeface="Calibri" pitchFamily="34" charset="0"/>
                      </a:endParaRPr>
                    </a:p>
                  </a:txBody>
                  <a:tcPr/>
                </a:tc>
              </a:tr>
              <a:tr h="357682">
                <a:tc>
                  <a:txBody>
                    <a:bodyPr/>
                    <a:lstStyle/>
                    <a:p>
                      <a:pPr>
                        <a:spcAft>
                          <a:spcPts val="0"/>
                        </a:spcAft>
                      </a:pPr>
                      <a:r>
                        <a:rPr lang="en-US" sz="1400" b="1" kern="1200">
                          <a:solidFill>
                            <a:srgbClr val="000000"/>
                          </a:solidFill>
                          <a:latin typeface="Calibri"/>
                          <a:ea typeface="Times New Roman"/>
                        </a:rPr>
                        <a:t>Major Security glitch with Windows Vista</a:t>
                      </a:r>
                      <a:endParaRPr lang="en-GB" sz="1600">
                        <a:latin typeface="Times New Roman"/>
                        <a:ea typeface="Times New Roman"/>
                      </a:endParaRPr>
                    </a:p>
                  </a:txBody>
                  <a:tcPr marL="68580" marR="68580" marT="0" marB="0"/>
                </a:tc>
                <a:tc>
                  <a:txBody>
                    <a:bodyPr/>
                    <a:lstStyle/>
                    <a:p>
                      <a:pPr>
                        <a:spcAft>
                          <a:spcPts val="0"/>
                        </a:spcAft>
                      </a:pPr>
                      <a:r>
                        <a:rPr lang="en-US" sz="1400" b="1" kern="1200" dirty="0">
                          <a:solidFill>
                            <a:srgbClr val="000000"/>
                          </a:solidFill>
                          <a:latin typeface="Calibri"/>
                          <a:ea typeface="Times New Roman"/>
                        </a:rPr>
                        <a:t>Bank </a:t>
                      </a:r>
                      <a:endParaRPr lang="en-GB" sz="1600" dirty="0">
                        <a:latin typeface="Times New Roman"/>
                        <a:ea typeface="Times New Roman"/>
                      </a:endParaRPr>
                    </a:p>
                  </a:txBody>
                  <a:tcPr marL="68580" marR="68580" marT="0" marB="0"/>
                </a:tc>
                <a:tc>
                  <a:txBody>
                    <a:bodyPr/>
                    <a:lstStyle/>
                    <a:p>
                      <a:endParaRPr lang="en-US" sz="1200" b="1">
                        <a:solidFill>
                          <a:schemeClr val="tx1"/>
                        </a:solidFill>
                        <a:latin typeface="Calibri" pitchFamily="34" charset="0"/>
                        <a:cs typeface="Calibri" pitchFamily="34" charset="0"/>
                      </a:endParaRPr>
                    </a:p>
                  </a:txBody>
                  <a:tcPr/>
                </a:tc>
                <a:tc>
                  <a:txBody>
                    <a:bodyPr/>
                    <a:lstStyle/>
                    <a:p>
                      <a:endParaRPr lang="en-US" sz="1200" b="1">
                        <a:solidFill>
                          <a:schemeClr val="tx1"/>
                        </a:solidFill>
                        <a:latin typeface="Calibri" pitchFamily="34" charset="0"/>
                        <a:cs typeface="Calibri" pitchFamily="34" charset="0"/>
                      </a:endParaRPr>
                    </a:p>
                  </a:txBody>
                  <a:tcPr/>
                </a:tc>
              </a:tr>
              <a:tr h="357682">
                <a:tc>
                  <a:txBody>
                    <a:bodyPr/>
                    <a:lstStyle/>
                    <a:p>
                      <a:pPr>
                        <a:spcAft>
                          <a:spcPts val="0"/>
                        </a:spcAft>
                      </a:pPr>
                      <a:r>
                        <a:rPr lang="en-US" sz="1400" b="1" kern="1200">
                          <a:solidFill>
                            <a:srgbClr val="000000"/>
                          </a:solidFill>
                          <a:latin typeface="Calibri"/>
                          <a:ea typeface="Times New Roman"/>
                        </a:rPr>
                        <a:t>Education spending increase in budget </a:t>
                      </a:r>
                      <a:endParaRPr lang="en-GB" sz="1600">
                        <a:latin typeface="Times New Roman"/>
                        <a:ea typeface="Times New Roman"/>
                      </a:endParaRPr>
                    </a:p>
                  </a:txBody>
                  <a:tcPr marL="68580" marR="68580" marT="0" marB="0"/>
                </a:tc>
                <a:tc>
                  <a:txBody>
                    <a:bodyPr/>
                    <a:lstStyle/>
                    <a:p>
                      <a:pPr>
                        <a:spcAft>
                          <a:spcPts val="0"/>
                        </a:spcAft>
                      </a:pPr>
                      <a:r>
                        <a:rPr lang="en-US" sz="1400" b="1" kern="1200" dirty="0">
                          <a:solidFill>
                            <a:srgbClr val="000000"/>
                          </a:solidFill>
                          <a:latin typeface="Calibri"/>
                          <a:ea typeface="Times New Roman"/>
                        </a:rPr>
                        <a:t>Educational Publisher </a:t>
                      </a:r>
                      <a:endParaRPr lang="en-GB" sz="1600" dirty="0">
                        <a:latin typeface="Times New Roman"/>
                        <a:ea typeface="Times New Roman"/>
                      </a:endParaRPr>
                    </a:p>
                  </a:txBody>
                  <a:tcPr marL="68580" marR="68580" marT="0" marB="0"/>
                </a:tc>
                <a:tc>
                  <a:txBody>
                    <a:bodyPr/>
                    <a:lstStyle/>
                    <a:p>
                      <a:endParaRPr lang="en-US" sz="1200" b="1">
                        <a:solidFill>
                          <a:schemeClr val="tx1"/>
                        </a:solidFill>
                        <a:latin typeface="Calibri" pitchFamily="34" charset="0"/>
                        <a:cs typeface="Calibri" pitchFamily="34" charset="0"/>
                      </a:endParaRPr>
                    </a:p>
                  </a:txBody>
                  <a:tcPr/>
                </a:tc>
                <a:tc>
                  <a:txBody>
                    <a:bodyPr/>
                    <a:lstStyle/>
                    <a:p>
                      <a:endParaRPr lang="en-US" sz="1200" b="1">
                        <a:solidFill>
                          <a:schemeClr val="tx1"/>
                        </a:solidFill>
                        <a:latin typeface="Calibri" pitchFamily="34" charset="0"/>
                        <a:cs typeface="Calibri" pitchFamily="34" charset="0"/>
                      </a:endParaRPr>
                    </a:p>
                  </a:txBody>
                  <a:tcPr/>
                </a:tc>
              </a:tr>
              <a:tr h="357682">
                <a:tc>
                  <a:txBody>
                    <a:bodyPr/>
                    <a:lstStyle/>
                    <a:p>
                      <a:pPr>
                        <a:spcAft>
                          <a:spcPts val="0"/>
                        </a:spcAft>
                      </a:pPr>
                      <a:r>
                        <a:rPr lang="en-US" sz="1400" b="1" kern="1200">
                          <a:solidFill>
                            <a:srgbClr val="000000"/>
                          </a:solidFill>
                          <a:latin typeface="Calibri"/>
                          <a:ea typeface="Times New Roman"/>
                        </a:rPr>
                        <a:t>Major scandal involving football celebrity </a:t>
                      </a:r>
                      <a:endParaRPr lang="en-GB" sz="1600">
                        <a:latin typeface="Times New Roman"/>
                        <a:ea typeface="Times New Roman"/>
                      </a:endParaRPr>
                    </a:p>
                  </a:txBody>
                  <a:tcPr marL="68580" marR="68580" marT="0" marB="0"/>
                </a:tc>
                <a:tc>
                  <a:txBody>
                    <a:bodyPr/>
                    <a:lstStyle/>
                    <a:p>
                      <a:pPr>
                        <a:spcAft>
                          <a:spcPts val="0"/>
                        </a:spcAft>
                      </a:pPr>
                      <a:r>
                        <a:rPr lang="en-US" sz="1400" b="1" kern="1200" dirty="0">
                          <a:solidFill>
                            <a:srgbClr val="000000"/>
                          </a:solidFill>
                          <a:latin typeface="Calibri"/>
                          <a:ea typeface="Times New Roman"/>
                        </a:rPr>
                        <a:t>Magazine Publisher </a:t>
                      </a:r>
                      <a:endParaRPr lang="en-GB" sz="1600" dirty="0">
                        <a:latin typeface="Times New Roman"/>
                        <a:ea typeface="Times New Roman"/>
                      </a:endParaRPr>
                    </a:p>
                  </a:txBody>
                  <a:tcPr marL="68580" marR="68580" marT="0" marB="0"/>
                </a:tc>
                <a:tc>
                  <a:txBody>
                    <a:bodyPr/>
                    <a:lstStyle/>
                    <a:p>
                      <a:endParaRPr lang="en-US" sz="1200" b="1" dirty="0">
                        <a:solidFill>
                          <a:schemeClr val="tx1"/>
                        </a:solidFill>
                        <a:latin typeface="Calibri" pitchFamily="34" charset="0"/>
                        <a:cs typeface="Calibri" pitchFamily="34" charset="0"/>
                      </a:endParaRPr>
                    </a:p>
                  </a:txBody>
                  <a:tcPr/>
                </a:tc>
                <a:tc>
                  <a:txBody>
                    <a:bodyPr/>
                    <a:lstStyle/>
                    <a:p>
                      <a:endParaRPr lang="en-US" sz="1200" b="1">
                        <a:solidFill>
                          <a:schemeClr val="tx1"/>
                        </a:solidFill>
                        <a:latin typeface="Calibri" pitchFamily="34" charset="0"/>
                        <a:cs typeface="Calibri" pitchFamily="34" charset="0"/>
                      </a:endParaRPr>
                    </a:p>
                  </a:txBody>
                  <a:tcPr/>
                </a:tc>
              </a:tr>
              <a:tr h="500755">
                <a:tc>
                  <a:txBody>
                    <a:bodyPr/>
                    <a:lstStyle/>
                    <a:p>
                      <a:pPr>
                        <a:spcAft>
                          <a:spcPts val="0"/>
                        </a:spcAft>
                      </a:pPr>
                      <a:r>
                        <a:rPr lang="en-US" sz="1400" b="1" kern="1200">
                          <a:solidFill>
                            <a:srgbClr val="000000"/>
                          </a:solidFill>
                          <a:latin typeface="Calibri"/>
                          <a:ea typeface="Times New Roman"/>
                        </a:rPr>
                        <a:t>Flexible working rights for all working mothers are introduced </a:t>
                      </a:r>
                      <a:endParaRPr lang="en-GB" sz="1600">
                        <a:latin typeface="Times New Roman"/>
                        <a:ea typeface="Times New Roman"/>
                      </a:endParaRPr>
                    </a:p>
                  </a:txBody>
                  <a:tcPr marL="68580" marR="68580" marT="0" marB="0"/>
                </a:tc>
                <a:tc>
                  <a:txBody>
                    <a:bodyPr/>
                    <a:lstStyle/>
                    <a:p>
                      <a:pPr>
                        <a:spcAft>
                          <a:spcPts val="0"/>
                        </a:spcAft>
                      </a:pPr>
                      <a:r>
                        <a:rPr lang="en-US" sz="1400" b="1" kern="1200" dirty="0">
                          <a:solidFill>
                            <a:srgbClr val="000000"/>
                          </a:solidFill>
                          <a:latin typeface="Calibri"/>
                          <a:ea typeface="Times New Roman"/>
                        </a:rPr>
                        <a:t>Small Firm of Accountants </a:t>
                      </a:r>
                      <a:endParaRPr lang="en-GB" sz="1600" dirty="0">
                        <a:latin typeface="Times New Roman"/>
                        <a:ea typeface="Times New Roman"/>
                      </a:endParaRPr>
                    </a:p>
                  </a:txBody>
                  <a:tcPr marL="68580" marR="68580" marT="0" marB="0"/>
                </a:tc>
                <a:tc>
                  <a:txBody>
                    <a:bodyPr/>
                    <a:lstStyle/>
                    <a:p>
                      <a:endParaRPr lang="en-US" sz="1200" b="1" dirty="0">
                        <a:solidFill>
                          <a:schemeClr val="tx1"/>
                        </a:solidFill>
                        <a:latin typeface="Calibri" pitchFamily="34" charset="0"/>
                        <a:cs typeface="Calibri" pitchFamily="34" charset="0"/>
                      </a:endParaRPr>
                    </a:p>
                  </a:txBody>
                  <a:tcPr/>
                </a:tc>
                <a:tc>
                  <a:txBody>
                    <a:bodyPr/>
                    <a:lstStyle/>
                    <a:p>
                      <a:endParaRPr lang="en-US" sz="1200" b="1">
                        <a:solidFill>
                          <a:schemeClr val="tx1"/>
                        </a:solidFill>
                        <a:latin typeface="Calibri" pitchFamily="34" charset="0"/>
                        <a:cs typeface="Calibri" pitchFamily="34" charset="0"/>
                      </a:endParaRPr>
                    </a:p>
                  </a:txBody>
                  <a:tcPr/>
                </a:tc>
              </a:tr>
              <a:tr h="357682">
                <a:tc>
                  <a:txBody>
                    <a:bodyPr/>
                    <a:lstStyle/>
                    <a:p>
                      <a:pPr>
                        <a:spcAft>
                          <a:spcPts val="0"/>
                        </a:spcAft>
                      </a:pPr>
                      <a:r>
                        <a:rPr lang="en-US" sz="1400" b="1" kern="1200">
                          <a:solidFill>
                            <a:srgbClr val="000000"/>
                          </a:solidFill>
                          <a:latin typeface="Calibri"/>
                          <a:ea typeface="Times New Roman"/>
                        </a:rPr>
                        <a:t>Chancellor increases tax on gas-guzzling vehicles </a:t>
                      </a:r>
                      <a:endParaRPr lang="en-GB" sz="1600">
                        <a:latin typeface="Times New Roman"/>
                        <a:ea typeface="Times New Roman"/>
                      </a:endParaRPr>
                    </a:p>
                  </a:txBody>
                  <a:tcPr marL="68580" marR="68580" marT="0" marB="0"/>
                </a:tc>
                <a:tc>
                  <a:txBody>
                    <a:bodyPr/>
                    <a:lstStyle/>
                    <a:p>
                      <a:pPr>
                        <a:spcAft>
                          <a:spcPts val="0"/>
                        </a:spcAft>
                      </a:pPr>
                      <a:r>
                        <a:rPr lang="en-US" sz="1400" b="1" kern="1200" dirty="0">
                          <a:solidFill>
                            <a:srgbClr val="000000"/>
                          </a:solidFill>
                          <a:latin typeface="Calibri"/>
                          <a:ea typeface="Times New Roman"/>
                        </a:rPr>
                        <a:t>Car Manufacturer </a:t>
                      </a:r>
                      <a:endParaRPr lang="en-GB" sz="1600" dirty="0">
                        <a:latin typeface="Times New Roman"/>
                        <a:ea typeface="Times New Roman"/>
                      </a:endParaRPr>
                    </a:p>
                  </a:txBody>
                  <a:tcPr marL="68580" marR="68580" marT="0" marB="0"/>
                </a:tc>
                <a:tc>
                  <a:txBody>
                    <a:bodyPr/>
                    <a:lstStyle/>
                    <a:p>
                      <a:endParaRPr lang="en-US" sz="1200" b="1" dirty="0">
                        <a:solidFill>
                          <a:schemeClr val="tx1"/>
                        </a:solidFill>
                        <a:latin typeface="Calibri" pitchFamily="34" charset="0"/>
                        <a:cs typeface="Calibri" pitchFamily="34" charset="0"/>
                      </a:endParaRPr>
                    </a:p>
                  </a:txBody>
                  <a:tcPr/>
                </a:tc>
                <a:tc>
                  <a:txBody>
                    <a:bodyPr/>
                    <a:lstStyle/>
                    <a:p>
                      <a:endParaRPr lang="en-US" sz="1200" b="1" dirty="0">
                        <a:solidFill>
                          <a:schemeClr val="tx1"/>
                        </a:solidFill>
                        <a:latin typeface="Calibri" pitchFamily="34" charset="0"/>
                        <a:cs typeface="Calibri" pitchFamily="34" charset="0"/>
                      </a:endParaRPr>
                    </a:p>
                  </a:txBody>
                  <a:tcPr/>
                </a:tc>
              </a:tr>
              <a:tr h="214609">
                <a:tc>
                  <a:txBody>
                    <a:bodyPr/>
                    <a:lstStyle/>
                    <a:p>
                      <a:r>
                        <a:rPr lang="en-GB" sz="1400" b="1" dirty="0" smtClean="0">
                          <a:solidFill>
                            <a:schemeClr val="tx1"/>
                          </a:solidFill>
                          <a:latin typeface="Calibri" pitchFamily="34" charset="0"/>
                          <a:cs typeface="Calibri" pitchFamily="34" charset="0"/>
                        </a:rPr>
                        <a:t>YOUR OWN EXAMPLE(S) X 3</a:t>
                      </a:r>
                      <a:endParaRPr lang="en-US" sz="1400" b="1" dirty="0">
                        <a:solidFill>
                          <a:schemeClr val="tx1"/>
                        </a:solidFill>
                        <a:latin typeface="Calibri" pitchFamily="34" charset="0"/>
                        <a:cs typeface="Calibri" pitchFamily="34" charset="0"/>
                      </a:endParaRPr>
                    </a:p>
                  </a:txBody>
                  <a:tcPr/>
                </a:tc>
                <a:tc>
                  <a:txBody>
                    <a:bodyPr/>
                    <a:lstStyle/>
                    <a:p>
                      <a:endParaRPr lang="en-US" sz="1200" b="1" dirty="0">
                        <a:solidFill>
                          <a:schemeClr val="tx1"/>
                        </a:solidFill>
                        <a:latin typeface="Calibri" pitchFamily="34" charset="0"/>
                        <a:cs typeface="Calibri" pitchFamily="34" charset="0"/>
                      </a:endParaRPr>
                    </a:p>
                  </a:txBody>
                  <a:tcPr/>
                </a:tc>
                <a:tc>
                  <a:txBody>
                    <a:bodyPr/>
                    <a:lstStyle/>
                    <a:p>
                      <a:endParaRPr lang="en-US" sz="1200" b="1" dirty="0">
                        <a:solidFill>
                          <a:schemeClr val="tx1"/>
                        </a:solidFill>
                        <a:latin typeface="Calibri" pitchFamily="34" charset="0"/>
                        <a:cs typeface="Calibri" pitchFamily="34" charset="0"/>
                      </a:endParaRPr>
                    </a:p>
                  </a:txBody>
                  <a:tcPr/>
                </a:tc>
                <a:tc>
                  <a:txBody>
                    <a:bodyPr/>
                    <a:lstStyle/>
                    <a:p>
                      <a:endParaRPr lang="en-US" sz="1200" b="1" dirty="0">
                        <a:solidFill>
                          <a:schemeClr val="tx1"/>
                        </a:solidFill>
                        <a:latin typeface="Calibri" pitchFamily="34" charset="0"/>
                        <a:cs typeface="Calibri" pitchFamily="34" charset="0"/>
                      </a:endParaRPr>
                    </a:p>
                  </a:txBody>
                  <a:tcPr/>
                </a:tc>
              </a:tr>
            </a:tbl>
          </a:graphicData>
        </a:graphic>
      </p:graphicFrame>
      <p:sp>
        <p:nvSpPr>
          <p:cNvPr id="5" name="TextBox 4"/>
          <p:cNvSpPr txBox="1"/>
          <p:nvPr/>
        </p:nvSpPr>
        <p:spPr>
          <a:xfrm>
            <a:off x="4716016" y="2132856"/>
            <a:ext cx="4248472" cy="2554545"/>
          </a:xfrm>
          <a:prstGeom prst="rect">
            <a:avLst/>
          </a:prstGeom>
          <a:noFill/>
          <a:ln w="38100">
            <a:solidFill>
              <a:schemeClr val="tx1"/>
            </a:solidFill>
          </a:ln>
        </p:spPr>
        <p:txBody>
          <a:bodyPr wrap="square" rtlCol="0">
            <a:spAutoFit/>
          </a:bodyPr>
          <a:lstStyle/>
          <a:p>
            <a:pPr lvl="1" indent="-457200" fontAlgn="auto">
              <a:spcBef>
                <a:spcPts val="0"/>
              </a:spcBef>
              <a:spcAft>
                <a:spcPts val="0"/>
              </a:spcAft>
              <a:defRPr/>
            </a:pPr>
            <a:r>
              <a:rPr lang="en-GB" sz="2000" b="1" dirty="0" smtClean="0">
                <a:latin typeface="Calibri" pitchFamily="34" charset="0"/>
                <a:cs typeface="Calibri" pitchFamily="34" charset="0"/>
              </a:rPr>
              <a:t>Individual task</a:t>
            </a:r>
          </a:p>
          <a:p>
            <a:pPr lvl="1" indent="-457200" fontAlgn="auto">
              <a:spcBef>
                <a:spcPts val="0"/>
              </a:spcBef>
              <a:spcAft>
                <a:spcPts val="0"/>
              </a:spcAft>
              <a:buFont typeface="+mj-lt"/>
              <a:buAutoNum type="arabicPeriod"/>
              <a:defRPr/>
            </a:pPr>
            <a:r>
              <a:rPr lang="en-GB" sz="2000" dirty="0" smtClean="0">
                <a:latin typeface="Calibri" pitchFamily="34" charset="0"/>
                <a:cs typeface="Calibri" pitchFamily="34" charset="0"/>
              </a:rPr>
              <a:t>Fill in the gaps explaining the type of change (</a:t>
            </a:r>
            <a:r>
              <a:rPr lang="en-GB" sz="2000" b="1" i="1" dirty="0" smtClean="0">
                <a:latin typeface="Calibri" pitchFamily="34" charset="0"/>
                <a:cs typeface="Calibri" pitchFamily="34" charset="0"/>
              </a:rPr>
              <a:t>Political, Legal or Social</a:t>
            </a:r>
            <a:r>
              <a:rPr lang="en-GB" sz="2000" dirty="0" smtClean="0">
                <a:latin typeface="Calibri" pitchFamily="34" charset="0"/>
                <a:cs typeface="Calibri" pitchFamily="34" charset="0"/>
              </a:rPr>
              <a:t>)</a:t>
            </a:r>
            <a:endParaRPr lang="en-US" sz="2000" dirty="0" smtClean="0">
              <a:latin typeface="Calibri" pitchFamily="34" charset="0"/>
              <a:cs typeface="Calibri" pitchFamily="34" charset="0"/>
            </a:endParaRPr>
          </a:p>
          <a:p>
            <a:pPr lvl="1" indent="-457200" fontAlgn="auto">
              <a:spcBef>
                <a:spcPts val="0"/>
              </a:spcBef>
              <a:spcAft>
                <a:spcPts val="0"/>
              </a:spcAft>
              <a:buFont typeface="+mj-lt"/>
              <a:buAutoNum type="arabicPeriod"/>
              <a:defRPr/>
            </a:pPr>
            <a:r>
              <a:rPr lang="en-GB" sz="2000" dirty="0" smtClean="0">
                <a:latin typeface="Calibri" pitchFamily="34" charset="0"/>
                <a:cs typeface="Calibri" pitchFamily="34" charset="0"/>
              </a:rPr>
              <a:t>Provide examples of impact and response to a external change</a:t>
            </a:r>
          </a:p>
          <a:p>
            <a:pPr lvl="1" indent="-457200" fontAlgn="auto">
              <a:spcBef>
                <a:spcPts val="0"/>
              </a:spcBef>
              <a:spcAft>
                <a:spcPts val="0"/>
              </a:spcAft>
              <a:buFont typeface="+mj-lt"/>
              <a:buAutoNum type="arabicPeriod"/>
              <a:defRPr/>
            </a:pPr>
            <a:r>
              <a:rPr lang="en-GB" sz="2000" dirty="0" smtClean="0">
                <a:latin typeface="Calibri" pitchFamily="34" charset="0"/>
                <a:cs typeface="Calibri" pitchFamily="34" charset="0"/>
              </a:rPr>
              <a:t>Create 3 more types of external changes</a:t>
            </a:r>
            <a:endParaRPr lang="en-US" sz="2000" dirty="0">
              <a:latin typeface="Calibri" pitchFamily="34" charset="0"/>
              <a:cs typeface="Calibri" pitchFamily="34" charset="0"/>
            </a:endParaRPr>
          </a:p>
        </p:txBody>
      </p:sp>
      <p:sp>
        <p:nvSpPr>
          <p:cNvPr id="6" name="Content Placeholder 2"/>
          <p:cNvSpPr txBox="1">
            <a:spLocks/>
          </p:cNvSpPr>
          <p:nvPr/>
        </p:nvSpPr>
        <p:spPr>
          <a:xfrm>
            <a:off x="179512" y="5517232"/>
            <a:ext cx="8712968" cy="776765"/>
          </a:xfrm>
          <a:prstGeom prst="rect">
            <a:avLst/>
          </a:prstGeom>
        </p:spPr>
        <p:txBody>
          <a:bodyPr vert="horz">
            <a:normAutofit/>
          </a:bodyPr>
          <a:lstStyle/>
          <a:p>
            <a:pPr lvl="0" fontAlgn="auto">
              <a:spcBef>
                <a:spcPts val="0"/>
              </a:spcBef>
              <a:spcAft>
                <a:spcPts val="1200"/>
              </a:spcAft>
              <a:buClr>
                <a:schemeClr val="accent1"/>
              </a:buClr>
              <a:buSzPct val="68000"/>
              <a:defRPr/>
            </a:pPr>
            <a:r>
              <a:rPr kumimoji="0" lang="en-GB" sz="2000" b="1" u="none" strike="noStrike" kern="1200" cap="none" spc="0" normalizeH="0" baseline="0" noProof="0" dirty="0" smtClean="0">
                <a:ln>
                  <a:noFill/>
                </a:ln>
                <a:solidFill>
                  <a:schemeClr val="tx1"/>
                </a:solidFill>
                <a:effectLst/>
                <a:uLnTx/>
                <a:uFillTx/>
                <a:latin typeface="Calibri" pitchFamily="34" charset="0"/>
                <a:cs typeface="Calibri" pitchFamily="34" charset="0"/>
              </a:rPr>
              <a:t>Task 3 </a:t>
            </a:r>
            <a:r>
              <a:rPr kumimoji="0" lang="en-GB" sz="2000" b="1" u="none" strike="noStrike" kern="1200" cap="none" spc="0" normalizeH="0" baseline="0" noProof="0" dirty="0" smtClean="0">
                <a:ln>
                  <a:noFill/>
                </a:ln>
                <a:solidFill>
                  <a:schemeClr val="tx1"/>
                </a:solidFill>
                <a:effectLst/>
                <a:uLnTx/>
                <a:uFillTx/>
                <a:latin typeface="Calibri" pitchFamily="34" charset="0"/>
                <a:cs typeface="Calibri" pitchFamily="34" charset="0"/>
              </a:rPr>
              <a:t>-</a:t>
            </a:r>
            <a:r>
              <a:rPr kumimoji="0" lang="en-GB" sz="2000" b="1" u="none" strike="noStrike" kern="1200" cap="none" spc="0" normalizeH="0" noProof="0" dirty="0" smtClean="0">
                <a:ln>
                  <a:noFill/>
                </a:ln>
                <a:solidFill>
                  <a:schemeClr val="tx1"/>
                </a:solidFill>
                <a:effectLst/>
                <a:uLnTx/>
                <a:uFillTx/>
                <a:latin typeface="Calibri" pitchFamily="34" charset="0"/>
                <a:cs typeface="Calibri" pitchFamily="34" charset="0"/>
              </a:rPr>
              <a:t> </a:t>
            </a:r>
            <a:r>
              <a:rPr kumimoji="0" lang="en-GB" sz="2000" b="1" u="none" strike="noStrike" kern="1200" cap="none" spc="0" normalizeH="0" baseline="0" noProof="0" dirty="0" smtClean="0">
                <a:ln>
                  <a:noFill/>
                </a:ln>
                <a:solidFill>
                  <a:schemeClr val="tx1"/>
                </a:solidFill>
                <a:effectLst/>
                <a:uLnTx/>
                <a:uFillTx/>
                <a:latin typeface="Calibri" pitchFamily="34" charset="0"/>
                <a:cs typeface="Calibri" pitchFamily="34" charset="0"/>
              </a:rPr>
              <a:t>P6.3</a:t>
            </a:r>
            <a:r>
              <a:rPr kumimoji="0" lang="en-GB" sz="2000" b="0" u="none" strike="noStrike" kern="1200" cap="none" spc="0" normalizeH="0" baseline="0" noProof="0" dirty="0" smtClean="0">
                <a:ln>
                  <a:noFill/>
                </a:ln>
                <a:solidFill>
                  <a:schemeClr val="tx1"/>
                </a:solidFill>
                <a:effectLst/>
                <a:uLnTx/>
                <a:uFillTx/>
                <a:latin typeface="Calibri" pitchFamily="34" charset="0"/>
                <a:cs typeface="Calibri" pitchFamily="34" charset="0"/>
              </a:rPr>
              <a:t> </a:t>
            </a:r>
            <a:r>
              <a:rPr kumimoji="0" lang="en-GB" sz="2000" b="0" u="none" strike="noStrike" kern="1200" cap="none" spc="0" normalizeH="0" baseline="0" noProof="0" dirty="0" smtClean="0">
                <a:ln>
                  <a:noFill/>
                </a:ln>
                <a:solidFill>
                  <a:schemeClr val="tx1"/>
                </a:solidFill>
                <a:effectLst/>
                <a:uLnTx/>
                <a:uFillTx/>
                <a:latin typeface="Calibri" pitchFamily="34" charset="0"/>
                <a:cs typeface="Calibri" pitchFamily="34" charset="0"/>
              </a:rPr>
              <a:t>– </a:t>
            </a:r>
            <a:r>
              <a:rPr lang="en-GB" sz="2000" dirty="0" smtClean="0">
                <a:latin typeface="Calibri" pitchFamily="34" charset="0"/>
                <a:cs typeface="Calibri" pitchFamily="34" charset="0"/>
              </a:rPr>
              <a:t>Identify and provide examples of the Impact created from these different External Factors (Political, Legal and Social)</a:t>
            </a:r>
            <a:endParaRPr kumimoji="0" lang="en-GB" sz="2000" b="0" u="none" strike="noStrike" kern="1200" cap="none" spc="0" normalizeH="0" baseline="0" noProof="0" dirty="0" smtClean="0">
              <a:ln>
                <a:noFill/>
              </a:ln>
              <a:solidFill>
                <a:schemeClr val="tx1"/>
              </a:solidFill>
              <a:effectLst/>
              <a:uLnTx/>
              <a:uFillTx/>
              <a:latin typeface="Calibri" pitchFamily="34" charset="0"/>
              <a:cs typeface="Calibri" pitchFamily="34" charset="0"/>
            </a:endParaRPr>
          </a:p>
        </p:txBody>
      </p:sp>
      <p:sp>
        <p:nvSpPr>
          <p:cNvPr id="19" name="Title 2"/>
          <p:cNvSpPr txBox="1">
            <a:spLocks/>
          </p:cNvSpPr>
          <p:nvPr/>
        </p:nvSpPr>
        <p:spPr>
          <a:xfrm>
            <a:off x="230832" y="116632"/>
            <a:ext cx="8733656" cy="504056"/>
          </a:xfrm>
          <a:prstGeom prst="rect">
            <a:avLst/>
          </a:prstGeom>
        </p:spPr>
        <p:txBody>
          <a:bodyPr>
            <a:normAutofit/>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900" dirty="0" smtClean="0"/>
              <a:t>LO4 - Know how political, legal and social factors impact on business</a:t>
            </a:r>
            <a:endParaRPr lang="en-GB" sz="1900" dirty="0"/>
          </a:p>
        </p:txBody>
      </p:sp>
    </p:spTree>
    <p:extLst>
      <p:ext uri="{BB962C8B-B14F-4D97-AF65-F5344CB8AC3E}">
        <p14:creationId xmlns:p14="http://schemas.microsoft.com/office/powerpoint/2010/main" val="22304563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2840" y="807454"/>
            <a:ext cx="8589640" cy="5357850"/>
          </a:xfrm>
        </p:spPr>
        <p:txBody>
          <a:bodyPr>
            <a:normAutofit/>
          </a:bodyPr>
          <a:lstStyle/>
          <a:p>
            <a:pPr>
              <a:spcBef>
                <a:spcPts val="0"/>
              </a:spcBef>
              <a:spcAft>
                <a:spcPts val="1200"/>
              </a:spcAft>
            </a:pPr>
            <a:r>
              <a:rPr lang="en-US" sz="2000" i="1" dirty="0" smtClean="0"/>
              <a:t>Taking into account all of the potential changes the impact on organisations are potentially massive and far reaching.  Some impact due to the </a:t>
            </a:r>
            <a:r>
              <a:rPr lang="en-US" sz="2000" dirty="0" smtClean="0"/>
              <a:t>changes</a:t>
            </a:r>
            <a:r>
              <a:rPr lang="en-US" sz="2000" i="1" dirty="0" smtClean="0"/>
              <a:t> could be:</a:t>
            </a:r>
          </a:p>
          <a:p>
            <a:pPr lvl="1">
              <a:spcBef>
                <a:spcPts val="0"/>
              </a:spcBef>
              <a:spcAft>
                <a:spcPts val="1200"/>
              </a:spcAft>
            </a:pPr>
            <a:r>
              <a:rPr lang="en-US" sz="2000" i="1" dirty="0" smtClean="0"/>
              <a:t>New organisation creation</a:t>
            </a:r>
          </a:p>
          <a:p>
            <a:pPr lvl="1">
              <a:spcBef>
                <a:spcPts val="0"/>
              </a:spcBef>
              <a:spcAft>
                <a:spcPts val="1200"/>
              </a:spcAft>
            </a:pPr>
            <a:r>
              <a:rPr lang="en-US" sz="2000" i="1" dirty="0" smtClean="0"/>
              <a:t>Winding up of existing organisations</a:t>
            </a:r>
          </a:p>
          <a:p>
            <a:pPr lvl="1">
              <a:spcBef>
                <a:spcPts val="0"/>
              </a:spcBef>
              <a:spcAft>
                <a:spcPts val="1200"/>
              </a:spcAft>
            </a:pPr>
            <a:r>
              <a:rPr lang="en-US" sz="2000" i="1" dirty="0" smtClean="0"/>
              <a:t>Takeovers and </a:t>
            </a:r>
            <a:r>
              <a:rPr lang="en-US" sz="2000" dirty="0" smtClean="0"/>
              <a:t>mergers</a:t>
            </a:r>
          </a:p>
          <a:p>
            <a:pPr lvl="1">
              <a:spcBef>
                <a:spcPts val="0"/>
              </a:spcBef>
              <a:spcAft>
                <a:spcPts val="1200"/>
              </a:spcAft>
            </a:pPr>
            <a:r>
              <a:rPr lang="en-US" sz="2000" dirty="0" smtClean="0"/>
              <a:t>Revision of strategic plans</a:t>
            </a:r>
          </a:p>
          <a:p>
            <a:pPr lvl="1">
              <a:spcBef>
                <a:spcPts val="0"/>
              </a:spcBef>
              <a:spcAft>
                <a:spcPts val="1200"/>
              </a:spcAft>
            </a:pPr>
            <a:r>
              <a:rPr lang="en-US" sz="2000" dirty="0" smtClean="0"/>
              <a:t>Impact on stakeholders</a:t>
            </a:r>
          </a:p>
          <a:p>
            <a:pPr lvl="1">
              <a:spcBef>
                <a:spcPts val="0"/>
              </a:spcBef>
              <a:spcAft>
                <a:spcPts val="1200"/>
              </a:spcAft>
            </a:pPr>
            <a:r>
              <a:rPr lang="en-US" sz="2000" dirty="0" smtClean="0"/>
              <a:t>Functional activity</a:t>
            </a:r>
          </a:p>
          <a:p>
            <a:pPr lvl="1">
              <a:spcBef>
                <a:spcPts val="0"/>
              </a:spcBef>
              <a:spcAft>
                <a:spcPts val="1200"/>
              </a:spcAft>
            </a:pPr>
            <a:r>
              <a:rPr lang="en-US" sz="2000" dirty="0" smtClean="0"/>
              <a:t>Provision to new customers</a:t>
            </a:r>
          </a:p>
          <a:p>
            <a:pPr lvl="1">
              <a:spcBef>
                <a:spcPts val="0"/>
              </a:spcBef>
              <a:spcAft>
                <a:spcPts val="1200"/>
              </a:spcAft>
            </a:pPr>
            <a:r>
              <a:rPr lang="en-US" sz="2000" dirty="0" smtClean="0"/>
              <a:t>Shifting demographic of current products and services</a:t>
            </a:r>
          </a:p>
          <a:p>
            <a:pPr lvl="1">
              <a:spcBef>
                <a:spcPts val="0"/>
              </a:spcBef>
              <a:spcAft>
                <a:spcPts val="1200"/>
              </a:spcAft>
            </a:pPr>
            <a:r>
              <a:rPr lang="en-US" sz="2000" dirty="0" smtClean="0"/>
              <a:t>Lower/higher disposable income</a:t>
            </a:r>
          </a:p>
          <a:p>
            <a:pPr>
              <a:spcBef>
                <a:spcPts val="0"/>
              </a:spcBef>
              <a:spcAft>
                <a:spcPts val="1200"/>
              </a:spcAft>
            </a:pPr>
            <a:endParaRPr lang="en-US" sz="2800" dirty="0"/>
          </a:p>
        </p:txBody>
      </p:sp>
      <p:sp>
        <p:nvSpPr>
          <p:cNvPr id="2" name="Title 1"/>
          <p:cNvSpPr>
            <a:spLocks noGrp="1"/>
          </p:cNvSpPr>
          <p:nvPr>
            <p:ph type="title" idx="4294967295"/>
          </p:nvPr>
        </p:nvSpPr>
        <p:spPr>
          <a:xfrm>
            <a:off x="251520" y="404664"/>
            <a:ext cx="8229600" cy="381130"/>
          </a:xfrm>
        </p:spPr>
        <p:txBody>
          <a:bodyPr>
            <a:normAutofit fontScale="90000"/>
          </a:bodyPr>
          <a:lstStyle/>
          <a:p>
            <a:r>
              <a:rPr lang="en-US" b="1" dirty="0" smtClean="0"/>
              <a:t>Factors</a:t>
            </a:r>
            <a:endParaRPr lang="en-US" b="1" dirty="0"/>
          </a:p>
        </p:txBody>
      </p:sp>
    </p:spTree>
    <p:extLst>
      <p:ext uri="{BB962C8B-B14F-4D97-AF65-F5344CB8AC3E}">
        <p14:creationId xmlns:p14="http://schemas.microsoft.com/office/powerpoint/2010/main" val="4000865671"/>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6024" y="620688"/>
            <a:ext cx="8748464" cy="5688632"/>
          </a:xfrm>
        </p:spPr>
        <p:txBody>
          <a:bodyPr>
            <a:noAutofit/>
          </a:bodyPr>
          <a:lstStyle/>
          <a:p>
            <a:pPr marL="0" indent="0">
              <a:buNone/>
            </a:pPr>
            <a:r>
              <a:rPr lang="en-US" sz="1800" dirty="0" smtClean="0"/>
              <a:t>Political factors include the changing of national and international law, this includes: </a:t>
            </a:r>
          </a:p>
          <a:p>
            <a:r>
              <a:rPr lang="en-GB" sz="1800" b="1" dirty="0" smtClean="0"/>
              <a:t>Degree </a:t>
            </a:r>
            <a:r>
              <a:rPr lang="en-GB" sz="1800" b="1" dirty="0"/>
              <a:t>of political stability/instability </a:t>
            </a:r>
          </a:p>
          <a:p>
            <a:r>
              <a:rPr lang="en-GB" sz="1800" b="1" dirty="0" smtClean="0"/>
              <a:t>Change </a:t>
            </a:r>
            <a:r>
              <a:rPr lang="en-GB" sz="1800" b="1" dirty="0"/>
              <a:t>of government </a:t>
            </a:r>
          </a:p>
          <a:p>
            <a:r>
              <a:rPr lang="en-GB" sz="1800" b="1" dirty="0" smtClean="0"/>
              <a:t>Government </a:t>
            </a:r>
            <a:r>
              <a:rPr lang="en-GB" sz="1800" b="1" dirty="0"/>
              <a:t>initiatives </a:t>
            </a:r>
          </a:p>
          <a:p>
            <a:r>
              <a:rPr lang="en-US" sz="1800" b="1" dirty="0" smtClean="0"/>
              <a:t>Political Stability</a:t>
            </a:r>
          </a:p>
          <a:p>
            <a:r>
              <a:rPr lang="en-US" sz="1800" b="1" dirty="0" smtClean="0"/>
              <a:t>Government </a:t>
            </a:r>
            <a:r>
              <a:rPr lang="en-US" sz="1800" b="1" dirty="0" smtClean="0"/>
              <a:t>Support </a:t>
            </a:r>
            <a:r>
              <a:rPr lang="en-US" sz="1800" dirty="0" smtClean="0"/>
              <a:t>for Private, Public and Voluntary </a:t>
            </a:r>
            <a:r>
              <a:rPr lang="en-US" sz="1800" dirty="0" smtClean="0"/>
              <a:t>Businesses</a:t>
            </a:r>
          </a:p>
          <a:p>
            <a:r>
              <a:rPr lang="en-US" sz="1800" b="1" dirty="0" smtClean="0"/>
              <a:t>Fiscal</a:t>
            </a:r>
            <a:r>
              <a:rPr lang="en-US" sz="1800" dirty="0" smtClean="0"/>
              <a:t> </a:t>
            </a:r>
            <a:r>
              <a:rPr lang="en-US" sz="1800" dirty="0" smtClean="0"/>
              <a:t>– Levels and Types of </a:t>
            </a:r>
            <a:r>
              <a:rPr lang="en-US" sz="1800" dirty="0" smtClean="0"/>
              <a:t>Taxation</a:t>
            </a:r>
          </a:p>
          <a:p>
            <a:r>
              <a:rPr lang="en-US" sz="1800" b="1" dirty="0" smtClean="0"/>
              <a:t>Direct </a:t>
            </a:r>
            <a:r>
              <a:rPr lang="en-US" sz="1800" b="1" dirty="0" smtClean="0"/>
              <a:t>Financial Support </a:t>
            </a:r>
            <a:r>
              <a:rPr lang="en-US" sz="1800" dirty="0" smtClean="0"/>
              <a:t>– Grants, Loans, </a:t>
            </a:r>
            <a:r>
              <a:rPr lang="en-US" sz="1800" dirty="0" smtClean="0"/>
              <a:t>etc…</a:t>
            </a:r>
          </a:p>
          <a:p>
            <a:r>
              <a:rPr lang="en-US" sz="1800" b="1" dirty="0" smtClean="0"/>
              <a:t>Business </a:t>
            </a:r>
            <a:r>
              <a:rPr lang="en-US" sz="1800" b="1" dirty="0" smtClean="0"/>
              <a:t>Support</a:t>
            </a:r>
            <a:r>
              <a:rPr lang="en-US" sz="1800" dirty="0" smtClean="0"/>
              <a:t>, such as </a:t>
            </a:r>
            <a:r>
              <a:rPr lang="en-US" sz="1800" b="1" dirty="0" smtClean="0"/>
              <a:t>Business  </a:t>
            </a:r>
            <a:r>
              <a:rPr lang="en-US" sz="1800" b="1" dirty="0" smtClean="0"/>
              <a:t>Link</a:t>
            </a:r>
          </a:p>
          <a:p>
            <a:r>
              <a:rPr lang="en-US" sz="1800" b="1" dirty="0" smtClean="0"/>
              <a:t>Infrastructure</a:t>
            </a:r>
            <a:r>
              <a:rPr lang="en-US" sz="1800" dirty="0" smtClean="0"/>
              <a:t> </a:t>
            </a:r>
            <a:r>
              <a:rPr lang="en-US" sz="1800" dirty="0" smtClean="0"/>
              <a:t>– Transport, Internet, etc… </a:t>
            </a:r>
            <a:endParaRPr lang="en-US" sz="1800" dirty="0" smtClean="0"/>
          </a:p>
          <a:p>
            <a:r>
              <a:rPr lang="en-US" sz="1800" b="1" dirty="0" smtClean="0"/>
              <a:t>Employment </a:t>
            </a:r>
            <a:r>
              <a:rPr lang="en-US" sz="1800" b="1" dirty="0" smtClean="0"/>
              <a:t>Skills </a:t>
            </a:r>
            <a:r>
              <a:rPr lang="en-US" sz="1800" dirty="0" smtClean="0"/>
              <a:t>– Education, Training, Research, </a:t>
            </a:r>
            <a:r>
              <a:rPr lang="en-US" sz="1800" dirty="0" smtClean="0"/>
              <a:t>etc…</a:t>
            </a:r>
          </a:p>
          <a:p>
            <a:r>
              <a:rPr lang="en-US" sz="1800" b="1" dirty="0" smtClean="0"/>
              <a:t>Membership </a:t>
            </a:r>
            <a:r>
              <a:rPr lang="en-US" sz="1800" b="1" dirty="0" smtClean="0"/>
              <a:t>of International Trading Communities </a:t>
            </a:r>
            <a:r>
              <a:rPr lang="en-US" sz="1800" dirty="0" smtClean="0"/>
              <a:t>– </a:t>
            </a:r>
            <a:r>
              <a:rPr lang="en-US" sz="1800" dirty="0"/>
              <a:t>I</a:t>
            </a:r>
            <a:r>
              <a:rPr lang="en-US" sz="1800" dirty="0" smtClean="0"/>
              <a:t>MF, European </a:t>
            </a:r>
            <a:r>
              <a:rPr lang="en-US" sz="1800" dirty="0" smtClean="0"/>
              <a:t>Union</a:t>
            </a:r>
          </a:p>
          <a:p>
            <a:pPr marL="0" indent="0">
              <a:buNone/>
              <a:defRPr/>
            </a:pPr>
            <a:r>
              <a:rPr lang="en-US" sz="1800" b="1" dirty="0" smtClean="0"/>
              <a:t>Task 4 - P6.4</a:t>
            </a:r>
            <a:r>
              <a:rPr lang="en-US" sz="1800" dirty="0" smtClean="0"/>
              <a:t> </a:t>
            </a:r>
            <a:r>
              <a:rPr lang="en-US" sz="1800" dirty="0" smtClean="0"/>
              <a:t>– </a:t>
            </a:r>
            <a:r>
              <a:rPr lang="en-US" sz="1800" dirty="0" smtClean="0"/>
              <a:t>Describe </a:t>
            </a:r>
            <a:r>
              <a:rPr lang="en-GB" sz="1800" dirty="0" smtClean="0"/>
              <a:t>the impact of the </a:t>
            </a:r>
            <a:r>
              <a:rPr lang="en-US" sz="1800" dirty="0" smtClean="0"/>
              <a:t>TWO </a:t>
            </a:r>
            <a:r>
              <a:rPr lang="en-US" sz="1800" b="1" u="sng" dirty="0"/>
              <a:t>P</a:t>
            </a:r>
            <a:r>
              <a:rPr lang="en-US" sz="1800" b="1" u="sng" dirty="0" smtClean="0"/>
              <a:t>olitical</a:t>
            </a:r>
            <a:r>
              <a:rPr lang="en-US" sz="1800" dirty="0" smtClean="0"/>
              <a:t> </a:t>
            </a:r>
            <a:r>
              <a:rPr lang="en-US" sz="1800" dirty="0" smtClean="0"/>
              <a:t>factors </a:t>
            </a:r>
            <a:r>
              <a:rPr lang="en-GB" sz="1800" dirty="0" smtClean="0"/>
              <a:t>on </a:t>
            </a:r>
            <a:r>
              <a:rPr lang="en-US" sz="1800" dirty="0" smtClean="0"/>
              <a:t>your chosen </a:t>
            </a:r>
            <a:r>
              <a:rPr lang="en-US" sz="1800" b="1" dirty="0" smtClean="0"/>
              <a:t>business</a:t>
            </a:r>
          </a:p>
          <a:p>
            <a:pPr marL="0" indent="0">
              <a:buNone/>
              <a:defRPr/>
            </a:pPr>
            <a:r>
              <a:rPr lang="en-US" sz="1800" b="1" dirty="0"/>
              <a:t>Task </a:t>
            </a:r>
            <a:r>
              <a:rPr lang="en-US" sz="1800" b="1" dirty="0" smtClean="0"/>
              <a:t>5 </a:t>
            </a:r>
            <a:r>
              <a:rPr lang="en-US" sz="1800" b="1" dirty="0"/>
              <a:t>- </a:t>
            </a:r>
            <a:r>
              <a:rPr lang="en-US" sz="1800" b="1" dirty="0" smtClean="0"/>
              <a:t>P6.5</a:t>
            </a:r>
            <a:r>
              <a:rPr lang="en-US" sz="1800" dirty="0" smtClean="0"/>
              <a:t> </a:t>
            </a:r>
            <a:r>
              <a:rPr lang="en-US" sz="1800" dirty="0"/>
              <a:t>– Describe </a:t>
            </a:r>
            <a:r>
              <a:rPr lang="en-GB" sz="1800" dirty="0"/>
              <a:t>the impact of the </a:t>
            </a:r>
            <a:r>
              <a:rPr lang="en-US" sz="1800" dirty="0"/>
              <a:t>TWO </a:t>
            </a:r>
            <a:r>
              <a:rPr lang="en-US" sz="1800" b="1" u="sng" dirty="0"/>
              <a:t>Political</a:t>
            </a:r>
            <a:r>
              <a:rPr lang="en-US" sz="1800" dirty="0" smtClean="0"/>
              <a:t> </a:t>
            </a:r>
            <a:r>
              <a:rPr lang="en-US" sz="1800" dirty="0"/>
              <a:t>factors </a:t>
            </a:r>
            <a:r>
              <a:rPr lang="en-GB" sz="1800" dirty="0"/>
              <a:t>on </a:t>
            </a:r>
            <a:r>
              <a:rPr lang="en-US" sz="1800" dirty="0"/>
              <a:t>your chosen </a:t>
            </a:r>
            <a:r>
              <a:rPr lang="en-US" sz="1800" b="1" dirty="0" smtClean="0"/>
              <a:t>business stakeholders.</a:t>
            </a:r>
            <a:endParaRPr lang="en-US" sz="1800" b="1" dirty="0"/>
          </a:p>
          <a:p>
            <a:pPr marL="0" indent="0">
              <a:buNone/>
              <a:defRPr/>
            </a:pPr>
            <a:endParaRPr lang="en-US" sz="1800" b="1" dirty="0" smtClean="0"/>
          </a:p>
        </p:txBody>
      </p:sp>
      <p:sp>
        <p:nvSpPr>
          <p:cNvPr id="15" name="Title 2"/>
          <p:cNvSpPr txBox="1">
            <a:spLocks/>
          </p:cNvSpPr>
          <p:nvPr/>
        </p:nvSpPr>
        <p:spPr>
          <a:xfrm>
            <a:off x="230832" y="116632"/>
            <a:ext cx="8733656" cy="504056"/>
          </a:xfrm>
          <a:prstGeom prst="rect">
            <a:avLst/>
          </a:prstGeom>
        </p:spPr>
        <p:txBody>
          <a:bodyPr>
            <a:normAutofit/>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900" dirty="0" smtClean="0"/>
              <a:t>LO4 - Know how political factors impact on business and stakeholders</a:t>
            </a:r>
            <a:endParaRPr lang="en-GB" sz="1900" dirty="0"/>
          </a:p>
        </p:txBody>
      </p:sp>
    </p:spTree>
    <p:extLst>
      <p:ext uri="{BB962C8B-B14F-4D97-AF65-F5344CB8AC3E}">
        <p14:creationId xmlns:p14="http://schemas.microsoft.com/office/powerpoint/2010/main" val="34345265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9084" y="620688"/>
            <a:ext cx="8643396" cy="5786478"/>
          </a:xfrm>
        </p:spPr>
        <p:txBody>
          <a:bodyPr>
            <a:noAutofit/>
          </a:bodyPr>
          <a:lstStyle/>
          <a:p>
            <a:pPr marL="0" indent="0">
              <a:lnSpc>
                <a:spcPct val="110000"/>
              </a:lnSpc>
              <a:buNone/>
            </a:pPr>
            <a:r>
              <a:rPr lang="en-US" sz="1800" dirty="0" smtClean="0"/>
              <a:t>Legal factors sometimes play the biggest part in business change, because they provide a framework for business boundaries to operate within:</a:t>
            </a:r>
          </a:p>
          <a:p>
            <a:r>
              <a:rPr lang="en-GB" sz="1800" dirty="0" smtClean="0"/>
              <a:t>Provision </a:t>
            </a:r>
            <a:r>
              <a:rPr lang="en-GB" sz="1800" dirty="0"/>
              <a:t>of an appropriate legal framework, (e.g. </a:t>
            </a:r>
            <a:r>
              <a:rPr lang="en-GB" sz="1800" dirty="0"/>
              <a:t>company law) </a:t>
            </a:r>
          </a:p>
          <a:p>
            <a:r>
              <a:rPr lang="en-GB" sz="1800" dirty="0" smtClean="0"/>
              <a:t>Consumer </a:t>
            </a:r>
            <a:r>
              <a:rPr lang="en-GB" sz="1800" dirty="0"/>
              <a:t>protection, (e.g. </a:t>
            </a:r>
            <a:r>
              <a:rPr lang="en-GB" sz="1800" dirty="0"/>
              <a:t>Trade Descriptions Act, Sale of Goods Act) </a:t>
            </a:r>
          </a:p>
          <a:p>
            <a:r>
              <a:rPr lang="en-GB" sz="1800" b="1" dirty="0" smtClean="0"/>
              <a:t>Employee </a:t>
            </a:r>
            <a:r>
              <a:rPr lang="en-GB" sz="1800" b="1" dirty="0"/>
              <a:t>protection</a:t>
            </a:r>
            <a:r>
              <a:rPr lang="en-GB" sz="1800" dirty="0"/>
              <a:t>, (e.g. Employment Act, Health and Safety at Work </a:t>
            </a:r>
            <a:r>
              <a:rPr lang="en-GB" sz="1800" dirty="0" smtClean="0"/>
              <a:t>Act</a:t>
            </a:r>
            <a:r>
              <a:rPr lang="en-US" sz="1800" dirty="0"/>
              <a:t> Contract </a:t>
            </a:r>
            <a:r>
              <a:rPr lang="en-US" sz="1800" dirty="0" smtClean="0"/>
              <a:t>Law etc</a:t>
            </a:r>
            <a:r>
              <a:rPr lang="en-US" sz="1800" dirty="0"/>
              <a:t>…</a:t>
            </a:r>
            <a:r>
              <a:rPr lang="en-GB" sz="1800" dirty="0" smtClean="0"/>
              <a:t>) </a:t>
            </a:r>
            <a:endParaRPr lang="en-GB" sz="1800" dirty="0"/>
          </a:p>
          <a:p>
            <a:r>
              <a:rPr lang="en-US" sz="1800" b="1" dirty="0" smtClean="0"/>
              <a:t>Governing </a:t>
            </a:r>
            <a:r>
              <a:rPr lang="en-US" sz="1800" b="1" dirty="0" smtClean="0"/>
              <a:t>Bodies in Different Countries</a:t>
            </a:r>
            <a:r>
              <a:rPr lang="en-US" sz="1800" dirty="0" smtClean="0"/>
              <a:t> – </a:t>
            </a:r>
            <a:r>
              <a:rPr lang="en-GB" sz="1800" dirty="0" smtClean="0"/>
              <a:t>Federal Trade Commission (</a:t>
            </a:r>
            <a:r>
              <a:rPr lang="en-US" sz="1800" dirty="0" smtClean="0"/>
              <a:t>FTC), </a:t>
            </a:r>
            <a:r>
              <a:rPr lang="en-GB" sz="1800" dirty="0" smtClean="0"/>
              <a:t>Department of Commerce (</a:t>
            </a:r>
            <a:r>
              <a:rPr lang="en-US" sz="1800" dirty="0" smtClean="0"/>
              <a:t>DOC), </a:t>
            </a:r>
            <a:r>
              <a:rPr lang="en-GB" sz="1800" dirty="0" smtClean="0"/>
              <a:t>International Trade Administration (</a:t>
            </a:r>
            <a:r>
              <a:rPr lang="en-US" sz="1800" dirty="0" smtClean="0"/>
              <a:t>ITA), </a:t>
            </a:r>
            <a:r>
              <a:rPr lang="en-GB" sz="1800" dirty="0"/>
              <a:t>EU legislation </a:t>
            </a:r>
            <a:r>
              <a:rPr lang="en-US" sz="1800" dirty="0" smtClean="0"/>
              <a:t>etc…</a:t>
            </a:r>
            <a:endParaRPr lang="en-US" sz="1800" b="1" dirty="0"/>
          </a:p>
          <a:p>
            <a:r>
              <a:rPr lang="en-US" sz="1800" b="1" dirty="0" smtClean="0"/>
              <a:t>Competitive </a:t>
            </a:r>
            <a:r>
              <a:rPr lang="en-US" sz="1800" b="1" dirty="0" smtClean="0"/>
              <a:t>Pressures </a:t>
            </a:r>
            <a:r>
              <a:rPr lang="en-US" sz="1800" dirty="0" smtClean="0"/>
              <a:t>– such as emerging markets from abroad or new entrants to markets (e.g. </a:t>
            </a:r>
            <a:r>
              <a:rPr lang="en-GB" sz="1800" dirty="0"/>
              <a:t>Competition </a:t>
            </a:r>
            <a:r>
              <a:rPr lang="en-GB" sz="1800" dirty="0" smtClean="0"/>
              <a:t>Act, </a:t>
            </a:r>
            <a:r>
              <a:rPr lang="en-US" sz="1800" dirty="0" smtClean="0"/>
              <a:t>Supermarkets </a:t>
            </a:r>
            <a:r>
              <a:rPr lang="en-US" sz="1800" dirty="0" smtClean="0"/>
              <a:t>selling electronics or </a:t>
            </a:r>
            <a:r>
              <a:rPr lang="en-US" sz="1800" dirty="0" smtClean="0"/>
              <a:t>clothing)</a:t>
            </a:r>
          </a:p>
          <a:p>
            <a:r>
              <a:rPr lang="en-US" sz="1800" b="1" dirty="0" err="1" smtClean="0"/>
              <a:t>Renumeration</a:t>
            </a:r>
            <a:r>
              <a:rPr lang="en-US" sz="1800" b="1" dirty="0" smtClean="0"/>
              <a:t> and Pay </a:t>
            </a:r>
            <a:r>
              <a:rPr lang="en-US" sz="1800" b="1" dirty="0" smtClean="0"/>
              <a:t>Levels </a:t>
            </a:r>
            <a:r>
              <a:rPr lang="en-US" sz="1800" dirty="0" smtClean="0"/>
              <a:t>– such as minimum wage introduction or regulation of wages</a:t>
            </a:r>
          </a:p>
          <a:p>
            <a:pPr marL="0" indent="0">
              <a:buNone/>
              <a:defRPr/>
            </a:pPr>
            <a:r>
              <a:rPr lang="en-US" sz="1800" b="1" dirty="0"/>
              <a:t>Task </a:t>
            </a:r>
            <a:r>
              <a:rPr lang="en-US" sz="1800" b="1" dirty="0" smtClean="0"/>
              <a:t>6 </a:t>
            </a:r>
            <a:r>
              <a:rPr lang="en-US" sz="1800" b="1" dirty="0"/>
              <a:t>- </a:t>
            </a:r>
            <a:r>
              <a:rPr lang="en-US" sz="1800" b="1" dirty="0" smtClean="0"/>
              <a:t>P6.6</a:t>
            </a:r>
            <a:r>
              <a:rPr lang="en-US" sz="1800" dirty="0" smtClean="0"/>
              <a:t> </a:t>
            </a:r>
            <a:r>
              <a:rPr lang="en-US" sz="1800" dirty="0"/>
              <a:t>– Describe </a:t>
            </a:r>
            <a:r>
              <a:rPr lang="en-GB" sz="1800" dirty="0"/>
              <a:t>the impact of the </a:t>
            </a:r>
            <a:r>
              <a:rPr lang="en-US" sz="1800" dirty="0"/>
              <a:t>TWO </a:t>
            </a:r>
            <a:r>
              <a:rPr lang="en-US" sz="1800" b="1" u="sng" dirty="0" smtClean="0"/>
              <a:t>Legal</a:t>
            </a:r>
            <a:r>
              <a:rPr lang="en-US" sz="1800" dirty="0" smtClean="0"/>
              <a:t> </a:t>
            </a:r>
            <a:r>
              <a:rPr lang="en-US" sz="1800" dirty="0"/>
              <a:t>factors </a:t>
            </a:r>
            <a:r>
              <a:rPr lang="en-GB" sz="1800" dirty="0"/>
              <a:t>on </a:t>
            </a:r>
            <a:r>
              <a:rPr lang="en-US" sz="1800" dirty="0"/>
              <a:t>your chosen </a:t>
            </a:r>
            <a:r>
              <a:rPr lang="en-US" sz="1800" b="1" dirty="0"/>
              <a:t>business</a:t>
            </a:r>
          </a:p>
          <a:p>
            <a:pPr marL="0" indent="0">
              <a:buNone/>
              <a:defRPr/>
            </a:pPr>
            <a:r>
              <a:rPr lang="en-US" sz="1800" b="1" dirty="0"/>
              <a:t>Task </a:t>
            </a:r>
            <a:r>
              <a:rPr lang="en-US" sz="1800" b="1" dirty="0" smtClean="0"/>
              <a:t>7 </a:t>
            </a:r>
            <a:r>
              <a:rPr lang="en-US" sz="1800" b="1" dirty="0"/>
              <a:t>- </a:t>
            </a:r>
            <a:r>
              <a:rPr lang="en-US" sz="1800" b="1" dirty="0" smtClean="0"/>
              <a:t>P6.7</a:t>
            </a:r>
            <a:r>
              <a:rPr lang="en-US" sz="1800" dirty="0" smtClean="0"/>
              <a:t> </a:t>
            </a:r>
            <a:r>
              <a:rPr lang="en-US" sz="1800" dirty="0"/>
              <a:t>– Describe </a:t>
            </a:r>
            <a:r>
              <a:rPr lang="en-GB" sz="1800" dirty="0"/>
              <a:t>the impact of the </a:t>
            </a:r>
            <a:r>
              <a:rPr lang="en-US" sz="1800" dirty="0"/>
              <a:t>TWO </a:t>
            </a:r>
            <a:r>
              <a:rPr lang="en-US" sz="1800" b="1" u="sng" dirty="0" smtClean="0"/>
              <a:t>Legal</a:t>
            </a:r>
            <a:r>
              <a:rPr lang="en-US" sz="1800" dirty="0" smtClean="0"/>
              <a:t> </a:t>
            </a:r>
            <a:r>
              <a:rPr lang="en-US" sz="1800" dirty="0"/>
              <a:t>factors </a:t>
            </a:r>
            <a:r>
              <a:rPr lang="en-GB" sz="1800" dirty="0"/>
              <a:t>on </a:t>
            </a:r>
            <a:r>
              <a:rPr lang="en-US" sz="1800" dirty="0"/>
              <a:t>your chosen </a:t>
            </a:r>
            <a:r>
              <a:rPr lang="en-US" sz="1800" b="1" dirty="0"/>
              <a:t>business stakeholders</a:t>
            </a:r>
            <a:r>
              <a:rPr lang="en-US" sz="1800" b="1" dirty="0" smtClean="0"/>
              <a:t>.</a:t>
            </a:r>
            <a:endParaRPr lang="en-US" sz="1800" b="1" dirty="0"/>
          </a:p>
        </p:txBody>
      </p:sp>
      <p:sp>
        <p:nvSpPr>
          <p:cNvPr id="15" name="Title 2"/>
          <p:cNvSpPr txBox="1">
            <a:spLocks/>
          </p:cNvSpPr>
          <p:nvPr/>
        </p:nvSpPr>
        <p:spPr>
          <a:xfrm>
            <a:off x="230832" y="116632"/>
            <a:ext cx="8733656" cy="504056"/>
          </a:xfrm>
          <a:prstGeom prst="rect">
            <a:avLst/>
          </a:prstGeom>
        </p:spPr>
        <p:txBody>
          <a:bodyPr>
            <a:normAutofit/>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900" dirty="0" smtClean="0"/>
              <a:t>LO4 - Know how legal factors impact on business and stakeholders</a:t>
            </a:r>
            <a:endParaRPr lang="en-GB" sz="1900" dirty="0"/>
          </a:p>
        </p:txBody>
      </p:sp>
    </p:spTree>
    <p:extLst>
      <p:ext uri="{BB962C8B-B14F-4D97-AF65-F5344CB8AC3E}">
        <p14:creationId xmlns:p14="http://schemas.microsoft.com/office/powerpoint/2010/main" val="29331798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8032" y="620688"/>
            <a:ext cx="8604448" cy="5544616"/>
          </a:xfrm>
        </p:spPr>
        <p:txBody>
          <a:bodyPr>
            <a:noAutofit/>
          </a:bodyPr>
          <a:lstStyle/>
          <a:p>
            <a:pPr marL="0" indent="0">
              <a:buNone/>
            </a:pPr>
            <a:r>
              <a:rPr lang="en-GB" sz="1950" dirty="0" smtClean="0"/>
              <a:t>Social factors are factors caused by the population either changing their habits or a natural change.  Examples include:</a:t>
            </a:r>
            <a:endParaRPr lang="en-US" sz="1950" dirty="0" smtClean="0"/>
          </a:p>
          <a:p>
            <a:pPr marL="365760" lvl="2" indent="-256032">
              <a:spcBef>
                <a:spcPts val="400"/>
              </a:spcBef>
              <a:buClr>
                <a:schemeClr val="accent1"/>
              </a:buClr>
              <a:buSzPct val="68000"/>
              <a:buFont typeface="Wingdings 3"/>
              <a:buChar char=""/>
            </a:pPr>
            <a:r>
              <a:rPr lang="en-GB" sz="1950" b="1" dirty="0" smtClean="0"/>
              <a:t>Demographic </a:t>
            </a:r>
            <a:r>
              <a:rPr lang="en-GB" sz="1950" b="1" dirty="0"/>
              <a:t>issues</a:t>
            </a:r>
            <a:r>
              <a:rPr lang="en-GB" sz="1950" dirty="0"/>
              <a:t>, (e.g. size of population, </a:t>
            </a:r>
            <a:r>
              <a:rPr lang="en-GB" sz="1950" dirty="0" smtClean="0"/>
              <a:t>age, </a:t>
            </a:r>
            <a:r>
              <a:rPr lang="en-GB" sz="1950" dirty="0"/>
              <a:t>structure of population, </a:t>
            </a:r>
            <a:r>
              <a:rPr lang="en-GB" sz="1950" dirty="0" smtClean="0"/>
              <a:t>migration, e.g. </a:t>
            </a:r>
            <a:r>
              <a:rPr lang="en-US" sz="1950" dirty="0" smtClean="0"/>
              <a:t>An </a:t>
            </a:r>
            <a:r>
              <a:rPr lang="en-US" sz="1950" dirty="0"/>
              <a:t>ageing population – meaning greater pensioners or older work </a:t>
            </a:r>
            <a:r>
              <a:rPr lang="en-US" sz="1950" dirty="0" smtClean="0"/>
              <a:t>force</a:t>
            </a:r>
            <a:endParaRPr lang="en-GB" sz="1950" dirty="0"/>
          </a:p>
          <a:p>
            <a:r>
              <a:rPr lang="en-GB" sz="1950" b="1" dirty="0" smtClean="0"/>
              <a:t>Standard </a:t>
            </a:r>
            <a:r>
              <a:rPr lang="en-GB" sz="1950" b="1" dirty="0"/>
              <a:t>of living/quality of life</a:t>
            </a:r>
            <a:r>
              <a:rPr lang="en-GB" sz="1950" dirty="0"/>
              <a:t>, (e.g. </a:t>
            </a:r>
            <a:r>
              <a:rPr lang="en-GB" sz="1950" dirty="0"/>
              <a:t>impact of changes in income on people) </a:t>
            </a:r>
          </a:p>
          <a:p>
            <a:r>
              <a:rPr lang="en-GB" sz="1950" b="1" dirty="0" smtClean="0"/>
              <a:t>Attitudes </a:t>
            </a:r>
            <a:r>
              <a:rPr lang="en-GB" sz="1950" b="1" dirty="0"/>
              <a:t>to work</a:t>
            </a:r>
            <a:r>
              <a:rPr lang="en-GB" sz="1950" dirty="0"/>
              <a:t>, (e.g. </a:t>
            </a:r>
            <a:r>
              <a:rPr lang="en-GB" sz="1950" dirty="0"/>
              <a:t>changes in attitudes to male and female roles) </a:t>
            </a:r>
          </a:p>
          <a:p>
            <a:r>
              <a:rPr lang="en-GB" sz="1950" b="1" dirty="0" smtClean="0"/>
              <a:t>Religion </a:t>
            </a:r>
          </a:p>
          <a:p>
            <a:r>
              <a:rPr lang="en-GB" sz="1950" b="1" dirty="0" smtClean="0"/>
              <a:t>Ethics </a:t>
            </a:r>
            <a:r>
              <a:rPr lang="en-GB" sz="1950" b="1" dirty="0"/>
              <a:t>and morality </a:t>
            </a:r>
            <a:endParaRPr lang="en-GB" sz="1950" b="1" dirty="0" smtClean="0"/>
          </a:p>
          <a:p>
            <a:r>
              <a:rPr lang="en-US" sz="1950" b="1" dirty="0" smtClean="0"/>
              <a:t>Education</a:t>
            </a:r>
            <a:endParaRPr lang="en-US" sz="1950" b="1" dirty="0"/>
          </a:p>
          <a:p>
            <a:pPr marL="0" indent="0">
              <a:buNone/>
              <a:defRPr/>
            </a:pPr>
            <a:r>
              <a:rPr lang="en-US" sz="1950" b="1" dirty="0" smtClean="0"/>
              <a:t>Task 8 </a:t>
            </a:r>
            <a:r>
              <a:rPr lang="en-US" sz="1950" b="1" dirty="0"/>
              <a:t>- </a:t>
            </a:r>
            <a:r>
              <a:rPr lang="en-US" sz="1950" b="1" dirty="0" smtClean="0"/>
              <a:t>P6.8</a:t>
            </a:r>
            <a:r>
              <a:rPr lang="en-US" sz="1950" dirty="0" smtClean="0"/>
              <a:t> </a:t>
            </a:r>
            <a:r>
              <a:rPr lang="en-US" sz="1950" dirty="0"/>
              <a:t>– Describe </a:t>
            </a:r>
            <a:r>
              <a:rPr lang="en-GB" sz="1950" dirty="0"/>
              <a:t>the impact of the </a:t>
            </a:r>
            <a:r>
              <a:rPr lang="en-US" sz="1950" dirty="0"/>
              <a:t>TWO </a:t>
            </a:r>
            <a:r>
              <a:rPr lang="en-US" sz="1950" b="1" u="sng" dirty="0" smtClean="0"/>
              <a:t>Social</a:t>
            </a:r>
            <a:r>
              <a:rPr lang="en-US" sz="1950" dirty="0" smtClean="0"/>
              <a:t> </a:t>
            </a:r>
            <a:r>
              <a:rPr lang="en-US" sz="1950" dirty="0"/>
              <a:t>factors </a:t>
            </a:r>
            <a:r>
              <a:rPr lang="en-GB" sz="1950" dirty="0"/>
              <a:t>on </a:t>
            </a:r>
            <a:r>
              <a:rPr lang="en-US" sz="1950" dirty="0"/>
              <a:t>your chosen </a:t>
            </a:r>
            <a:r>
              <a:rPr lang="en-US" sz="1950" b="1" dirty="0"/>
              <a:t>business</a:t>
            </a:r>
          </a:p>
          <a:p>
            <a:pPr marL="0" indent="0">
              <a:buNone/>
              <a:defRPr/>
            </a:pPr>
            <a:r>
              <a:rPr lang="en-US" sz="1950" b="1" dirty="0"/>
              <a:t>Task </a:t>
            </a:r>
            <a:r>
              <a:rPr lang="en-US" sz="1950" b="1" dirty="0" smtClean="0"/>
              <a:t>9 </a:t>
            </a:r>
            <a:r>
              <a:rPr lang="en-US" sz="1950" b="1" dirty="0"/>
              <a:t>- </a:t>
            </a:r>
            <a:r>
              <a:rPr lang="en-US" sz="1950" b="1" dirty="0" smtClean="0"/>
              <a:t>P6.9</a:t>
            </a:r>
            <a:r>
              <a:rPr lang="en-US" sz="1950" dirty="0" smtClean="0"/>
              <a:t> </a:t>
            </a:r>
            <a:r>
              <a:rPr lang="en-US" sz="1950" dirty="0"/>
              <a:t>– Describe </a:t>
            </a:r>
            <a:r>
              <a:rPr lang="en-GB" sz="1950" dirty="0"/>
              <a:t>the impact of the </a:t>
            </a:r>
            <a:r>
              <a:rPr lang="en-US" sz="1950" dirty="0"/>
              <a:t>TWO </a:t>
            </a:r>
            <a:r>
              <a:rPr lang="en-US" sz="1950" b="1" u="sng" dirty="0" smtClean="0"/>
              <a:t>Social</a:t>
            </a:r>
            <a:r>
              <a:rPr lang="en-US" sz="1950" dirty="0" smtClean="0"/>
              <a:t> </a:t>
            </a:r>
            <a:r>
              <a:rPr lang="en-US" sz="1950" dirty="0"/>
              <a:t>factors </a:t>
            </a:r>
            <a:r>
              <a:rPr lang="en-GB" sz="1950" dirty="0"/>
              <a:t>on </a:t>
            </a:r>
            <a:r>
              <a:rPr lang="en-US" sz="1950" dirty="0"/>
              <a:t>your chosen </a:t>
            </a:r>
            <a:r>
              <a:rPr lang="en-US" sz="1950" b="1" dirty="0"/>
              <a:t>business stakeholders.</a:t>
            </a:r>
          </a:p>
          <a:p>
            <a:pPr lvl="1"/>
            <a:endParaRPr lang="en-US" sz="1950" b="1" dirty="0" smtClean="0"/>
          </a:p>
        </p:txBody>
      </p:sp>
      <p:sp>
        <p:nvSpPr>
          <p:cNvPr id="15" name="Title 2"/>
          <p:cNvSpPr txBox="1">
            <a:spLocks/>
          </p:cNvSpPr>
          <p:nvPr/>
        </p:nvSpPr>
        <p:spPr>
          <a:xfrm>
            <a:off x="230832" y="116632"/>
            <a:ext cx="8733656" cy="504056"/>
          </a:xfrm>
          <a:prstGeom prst="rect">
            <a:avLst/>
          </a:prstGeom>
        </p:spPr>
        <p:txBody>
          <a:bodyPr>
            <a:normAutofit/>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900" dirty="0" smtClean="0"/>
              <a:t>LO4 - Know how Social factors impact on business and stakeholders</a:t>
            </a:r>
            <a:endParaRPr lang="en-GB" sz="1900" dirty="0"/>
          </a:p>
        </p:txBody>
      </p:sp>
    </p:spTree>
    <p:extLst>
      <p:ext uri="{BB962C8B-B14F-4D97-AF65-F5344CB8AC3E}">
        <p14:creationId xmlns:p14="http://schemas.microsoft.com/office/powerpoint/2010/main" val="231245367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6863</TotalTime>
  <Words>1391</Words>
  <Application>Microsoft Office PowerPoint</Application>
  <PresentationFormat>On-screen Show (4:3)</PresentationFormat>
  <Paragraphs>164</Paragraphs>
  <Slides>10</Slides>
  <Notes>1</Notes>
  <HiddenSlides>1</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Concourse</vt:lpstr>
      <vt:lpstr>Unit 29</vt:lpstr>
      <vt:lpstr>LO4 - Assessment Criteria</vt:lpstr>
      <vt:lpstr>LO4 - Know how political, legal and social factors impact on business</vt:lpstr>
      <vt:lpstr>PowerPoint Presentation</vt:lpstr>
      <vt:lpstr>PowerPoint Presentation</vt:lpstr>
      <vt:lpstr>Factors</vt:lpstr>
      <vt:lpstr>PowerPoint Presentation</vt:lpstr>
      <vt:lpstr>PowerPoint Presentation</vt:lpstr>
      <vt:lpstr>PowerPoint Presentation</vt:lpstr>
      <vt:lpstr>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164</cp:revision>
  <dcterms:created xsi:type="dcterms:W3CDTF">2010-12-28T13:51:34Z</dcterms:created>
  <dcterms:modified xsi:type="dcterms:W3CDTF">2014-05-29T19:24:04Z</dcterms:modified>
</cp:coreProperties>
</file>